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58" r:id="rId5"/>
    <p:sldId id="259" r:id="rId6"/>
    <p:sldId id="260" r:id="rId7"/>
    <p:sldId id="272" r:id="rId8"/>
    <p:sldId id="273" r:id="rId9"/>
    <p:sldId id="274" r:id="rId10"/>
    <p:sldId id="275" r:id="rId11"/>
    <p:sldId id="279" r:id="rId12"/>
    <p:sldId id="261" r:id="rId13"/>
    <p:sldId id="276" r:id="rId14"/>
    <p:sldId id="262" r:id="rId15"/>
    <p:sldId id="264" r:id="rId16"/>
    <p:sldId id="263" r:id="rId17"/>
    <p:sldId id="265" r:id="rId18"/>
    <p:sldId id="266" r:id="rId19"/>
    <p:sldId id="267" r:id="rId20"/>
    <p:sldId id="268" r:id="rId21"/>
    <p:sldId id="278" r:id="rId22"/>
    <p:sldId id="269" r:id="rId23"/>
    <p:sldId id="270" r:id="rId24"/>
    <p:sldId id="271" r:id="rId25"/>
    <p:sldId id="280" r:id="rId26"/>
    <p:sldId id="277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0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58" algn="l" defTabSz="91430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0" algn="l" defTabSz="91430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61" algn="l" defTabSz="91430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13" algn="l" defTabSz="91430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/>
    <p:restoredTop sz="94600"/>
  </p:normalViewPr>
  <p:slideViewPr>
    <p:cSldViewPr>
      <p:cViewPr varScale="1">
        <p:scale>
          <a:sx n="74" d="100"/>
          <a:sy n="74" d="100"/>
        </p:scale>
        <p:origin x="-12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1890" y="3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7EC5F-69FB-4774-911B-05AE767F9F17}" type="datetimeFigureOut">
              <a:rPr lang="tr-TR" smtClean="0"/>
              <a:pPr/>
              <a:t>18.12.2020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E4916-5F4A-432E-93EE-A743860ACC92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4641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tr-T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Ana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tr-T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B78B6E-CABA-4C01-A09D-363C97FB7457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77077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06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58" algn="l" defTabSz="9143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0" algn="l" defTabSz="9143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1" algn="l" defTabSz="9143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13" algn="l" defTabSz="9143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8B6E-CABA-4C01-A09D-363C97FB7457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8B6E-CABA-4C01-A09D-363C97FB7457}" type="slidenum">
              <a:rPr lang="tr-TR" smtClean="0"/>
              <a:pPr/>
              <a:t>5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8B6E-CABA-4C01-A09D-363C97FB7457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8B6E-CABA-4C01-A09D-363C97FB7457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8B6E-CABA-4C01-A09D-363C97FB7457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8B6E-CABA-4C01-A09D-363C97FB7457}" type="slidenum">
              <a:rPr lang="tr-TR" smtClean="0"/>
              <a:pPr/>
              <a:t>9</a:t>
            </a:fld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8B6E-CABA-4C01-A09D-363C97FB7457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 bwMode="auto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79526" y="1600200"/>
            <a:ext cx="7085013" cy="10668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9526" y="2819400"/>
            <a:ext cx="5256213" cy="1143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1697512-767B-4983-B72C-1054B8FD66D4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6FB376-092B-48FB-8DFD-21F370B2EDCD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594476" y="685800"/>
            <a:ext cx="1771650" cy="5440363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279525" y="685800"/>
            <a:ext cx="5162550" cy="5440363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00856B-9E96-40D5-947B-50954CE79A44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Başlık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22" name="21 Alt Başlık"/>
          <p:cNvSpPr>
            <a:spLocks noGrp="1"/>
          </p:cNvSpPr>
          <p:nvPr>
            <p:ph type="subTitle" idx="1"/>
          </p:nvPr>
        </p:nvSpPr>
        <p:spPr>
          <a:xfrm>
            <a:off x="1432560" y="1850065"/>
            <a:ext cx="7406640" cy="1752600"/>
          </a:xfrm>
        </p:spPr>
        <p:txBody>
          <a:bodyPr tIns="0"/>
          <a:lstStyle>
            <a:lvl1pPr marL="27429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152" indent="0" algn="ctr">
              <a:buNone/>
            </a:lvl2pPr>
            <a:lvl3pPr marL="914303" indent="0" algn="ctr">
              <a:buNone/>
            </a:lvl3pPr>
            <a:lvl4pPr marL="1371455" indent="0" algn="ctr">
              <a:buNone/>
            </a:lvl4pPr>
            <a:lvl5pPr marL="1828606" indent="0" algn="ctr">
              <a:buNone/>
            </a:lvl5pPr>
            <a:lvl6pPr marL="2285758" indent="0" algn="ctr">
              <a:buNone/>
            </a:lvl6pPr>
            <a:lvl7pPr marL="2742910" indent="0" algn="ctr">
              <a:buNone/>
            </a:lvl7pPr>
            <a:lvl8pPr marL="3200061" indent="0" algn="ctr">
              <a:buNone/>
            </a:lvl8pPr>
            <a:lvl9pPr marL="3657213" indent="0" algn="ctr">
              <a:buNone/>
            </a:lvl9pPr>
            <a:extLst/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20" name="19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1697512-767B-4983-B72C-1054B8FD66D4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Oval"/>
          <p:cNvSpPr/>
          <p:nvPr/>
        </p:nvSpPr>
        <p:spPr>
          <a:xfrm>
            <a:off x="921433" y="1413803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Oval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60FD38-C94A-4501-9A59-38A708A371A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Dikdörtgen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499"/>
              </a:lnSpc>
              <a:buNone/>
              <a:defRPr sz="4000" b="1" cap="all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6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CCA608-133A-48F9-999D-32EDD0ABC004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0" name="9 Dikdörtgen"/>
          <p:cNvSpPr/>
          <p:nvPr/>
        </p:nvSpPr>
        <p:spPr bwMode="invGray">
          <a:xfrm>
            <a:off x="2286001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Oval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Oval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B436A-FDE2-4320-B39E-7854D0132250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1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1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50" indent="-274291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50" indent="-274291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434BDF-BA4B-4480-A9F2-49B53D12564A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8D4DF4-1D7B-4D3F-ACE7-5F587A1E88A4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Dikdörtgen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DE42FDE-3DCF-4D9A-97E0-831B58205F4A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6" name="5 Dikdörtgen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16779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Metin Yer Tutucusu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15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1"/>
          </p:nvPr>
        </p:nvSpPr>
        <p:spPr>
          <a:xfrm>
            <a:off x="457200" y="2133601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6C7146-0AAF-4D34-BE2E-15B280490D7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0FD38-C94A-4501-9A59-38A708A371A7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7A9EB9D-0C3E-4181-8EE4-04BEBC8D552F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7 Dikdörtgen"/>
          <p:cNvSpPr/>
          <p:nvPr/>
        </p:nvSpPr>
        <p:spPr>
          <a:xfrm>
            <a:off x="762000" y="1066801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30" tIns="274291" rIns="91430" bIns="45715" rtlCol="0" anchor="t">
            <a:normAutofit/>
          </a:bodyPr>
          <a:lstStyle>
            <a:extLst/>
          </a:lstStyle>
          <a:p>
            <a:pPr marL="0" indent="-28343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30" tIns="274291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tr-TR" dirty="0" smtClean="0"/>
              <a:t>Resim eklemek için simgeyi tıklatın</a:t>
            </a:r>
            <a:endParaRPr kumimoji="0" lang="en-US" dirty="0"/>
          </a:p>
        </p:txBody>
      </p:sp>
      <p:sp>
        <p:nvSpPr>
          <p:cNvPr id="9" name="8 Akış Çizelgesi: İşlem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9 Akış Çizelgesi: İşlem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06FB376-092B-48FB-8DFD-21F370B2EDC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143001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D00856B-9E96-40D5-947B-50954CE79A44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2" indent="0">
              <a:buNone/>
              <a:defRPr sz="1800"/>
            </a:lvl2pPr>
            <a:lvl3pPr marL="914303" indent="0">
              <a:buNone/>
              <a:defRPr sz="1600"/>
            </a:lvl3pPr>
            <a:lvl4pPr marL="1371455" indent="0">
              <a:buNone/>
              <a:defRPr sz="1400"/>
            </a:lvl4pPr>
            <a:lvl5pPr marL="1828606" indent="0">
              <a:buNone/>
              <a:defRPr sz="1400"/>
            </a:lvl5pPr>
            <a:lvl6pPr marL="2285758" indent="0">
              <a:buNone/>
              <a:defRPr sz="1400"/>
            </a:lvl6pPr>
            <a:lvl7pPr marL="2742910" indent="0">
              <a:buNone/>
              <a:defRPr sz="1400"/>
            </a:lvl7pPr>
            <a:lvl8pPr marL="3200061" indent="0">
              <a:buNone/>
              <a:defRPr sz="1400"/>
            </a:lvl8pPr>
            <a:lvl9pPr marL="3657213" indent="0">
              <a:buNone/>
              <a:defRPr sz="14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CCA608-133A-48F9-999D-32EDD0ABC004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279525" y="1600201"/>
            <a:ext cx="25527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3984625" y="1600201"/>
            <a:ext cx="25527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1B436A-FDE2-4320-B39E-7854D0132250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3" indent="0">
              <a:buNone/>
              <a:defRPr sz="1800" b="1"/>
            </a:lvl3pPr>
            <a:lvl4pPr marL="1371455" indent="0">
              <a:buNone/>
              <a:defRPr sz="1600" b="1"/>
            </a:lvl4pPr>
            <a:lvl5pPr marL="1828606" indent="0">
              <a:buNone/>
              <a:defRPr sz="1600" b="1"/>
            </a:lvl5pPr>
            <a:lvl6pPr marL="2285758" indent="0">
              <a:buNone/>
              <a:defRPr sz="1600" b="1"/>
            </a:lvl6pPr>
            <a:lvl7pPr marL="2742910" indent="0">
              <a:buNone/>
              <a:defRPr sz="1600" b="1"/>
            </a:lvl7pPr>
            <a:lvl8pPr marL="3200061" indent="0">
              <a:buNone/>
              <a:defRPr sz="1600" b="1"/>
            </a:lvl8pPr>
            <a:lvl9pPr marL="3657213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3" indent="0">
              <a:buNone/>
              <a:defRPr sz="1800" b="1"/>
            </a:lvl3pPr>
            <a:lvl4pPr marL="1371455" indent="0">
              <a:buNone/>
              <a:defRPr sz="1600" b="1"/>
            </a:lvl4pPr>
            <a:lvl5pPr marL="1828606" indent="0">
              <a:buNone/>
              <a:defRPr sz="1600" b="1"/>
            </a:lvl5pPr>
            <a:lvl6pPr marL="2285758" indent="0">
              <a:buNone/>
              <a:defRPr sz="1600" b="1"/>
            </a:lvl6pPr>
            <a:lvl7pPr marL="2742910" indent="0">
              <a:buNone/>
              <a:defRPr sz="1600" b="1"/>
            </a:lvl7pPr>
            <a:lvl8pPr marL="3200061" indent="0">
              <a:buNone/>
              <a:defRPr sz="1600" b="1"/>
            </a:lvl8pPr>
            <a:lvl9pPr marL="3657213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434BDF-BA4B-4480-A9F2-49B53D12564A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8D4DF4-1D7B-4D3F-ACE7-5F587A1E88A4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42FDE-3DCF-4D9A-97E0-831B58205F4A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1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200"/>
            </a:lvl2pPr>
            <a:lvl3pPr marL="914303" indent="0">
              <a:buNone/>
              <a:defRPr sz="1000"/>
            </a:lvl3pPr>
            <a:lvl4pPr marL="1371455" indent="0">
              <a:buNone/>
              <a:defRPr sz="900"/>
            </a:lvl4pPr>
            <a:lvl5pPr marL="1828606" indent="0">
              <a:buNone/>
              <a:defRPr sz="900"/>
            </a:lvl5pPr>
            <a:lvl6pPr marL="2285758" indent="0">
              <a:buNone/>
              <a:defRPr sz="900"/>
            </a:lvl6pPr>
            <a:lvl7pPr marL="2742910" indent="0">
              <a:buNone/>
              <a:defRPr sz="900"/>
            </a:lvl7pPr>
            <a:lvl8pPr marL="3200061" indent="0">
              <a:buNone/>
              <a:defRPr sz="900"/>
            </a:lvl8pPr>
            <a:lvl9pPr marL="3657213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C7146-0AAF-4D34-BE2E-15B280490D71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3" indent="0">
              <a:buNone/>
              <a:defRPr sz="2400"/>
            </a:lvl3pPr>
            <a:lvl4pPr marL="1371455" indent="0">
              <a:buNone/>
              <a:defRPr sz="2000"/>
            </a:lvl4pPr>
            <a:lvl5pPr marL="1828606" indent="0">
              <a:buNone/>
              <a:defRPr sz="2000"/>
            </a:lvl5pPr>
            <a:lvl6pPr marL="2285758" indent="0">
              <a:buNone/>
              <a:defRPr sz="2000"/>
            </a:lvl6pPr>
            <a:lvl7pPr marL="2742910" indent="0">
              <a:buNone/>
              <a:defRPr sz="2000"/>
            </a:lvl7pPr>
            <a:lvl8pPr marL="3200061" indent="0">
              <a:buNone/>
              <a:defRPr sz="2000"/>
            </a:lvl8pPr>
            <a:lvl9pPr marL="3657213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200"/>
            </a:lvl2pPr>
            <a:lvl3pPr marL="914303" indent="0">
              <a:buNone/>
              <a:defRPr sz="1000"/>
            </a:lvl3pPr>
            <a:lvl4pPr marL="1371455" indent="0">
              <a:buNone/>
              <a:defRPr sz="900"/>
            </a:lvl4pPr>
            <a:lvl5pPr marL="1828606" indent="0">
              <a:buNone/>
              <a:defRPr sz="900"/>
            </a:lvl5pPr>
            <a:lvl6pPr marL="2285758" indent="0">
              <a:buNone/>
              <a:defRPr sz="900"/>
            </a:lvl6pPr>
            <a:lvl7pPr marL="2742910" indent="0">
              <a:buNone/>
              <a:defRPr sz="900"/>
            </a:lvl7pPr>
            <a:lvl8pPr marL="3200061" indent="0">
              <a:buNone/>
              <a:defRPr sz="900"/>
            </a:lvl8pPr>
            <a:lvl9pPr marL="3657213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A9EB9D-0C3E-4181-8EE4-04BEBC8D552F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9525" y="685800"/>
            <a:ext cx="70866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Ana başlık stilini düzenlemek için tıklatın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9525" y="1600201"/>
            <a:ext cx="5257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Ana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1" y="6429376"/>
            <a:ext cx="2133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429376"/>
            <a:ext cx="2895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29376"/>
            <a:ext cx="2133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</a:defRPr>
            </a:lvl1pPr>
          </a:lstStyle>
          <a:p>
            <a:fld id="{22B3B539-EB69-44BC-8ECB-EC2E04F31A6F}" type="slidenum">
              <a:rPr lang="tr-TR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5pPr>
      <a:lvl6pPr marL="457152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6pPr>
      <a:lvl7pPr marL="914303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7pPr>
      <a:lvl8pPr marL="1371455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8pPr>
      <a:lvl9pPr marL="1828606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9pPr>
    </p:titleStyle>
    <p:bodyStyle>
      <a:lvl1pPr marL="342863" indent="-342863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871" indent="-285719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2879" indent="-228576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031" indent="-228576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183" indent="-228576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334" indent="-228576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486" indent="-228576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8638" indent="-228576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5789" indent="-228576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3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2" algn="l" defTabSz="9143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3" algn="l" defTabSz="9143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5" algn="l" defTabSz="9143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06" algn="l" defTabSz="9143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58" algn="l" defTabSz="9143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0" algn="l" defTabSz="9143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1" algn="l" defTabSz="9143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13" algn="l" defTabSz="9143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Pasta"/>
          <p:cNvSpPr/>
          <p:nvPr/>
        </p:nvSpPr>
        <p:spPr>
          <a:xfrm>
            <a:off x="-815926" y="-815921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Oval"/>
          <p:cNvSpPr/>
          <p:nvPr/>
        </p:nvSpPr>
        <p:spPr>
          <a:xfrm>
            <a:off x="168817" y="21103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10 Halka"/>
          <p:cNvSpPr/>
          <p:nvPr/>
        </p:nvSpPr>
        <p:spPr>
          <a:xfrm rot="2315675">
            <a:off x="182882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Dikdörtgen"/>
          <p:cNvSpPr/>
          <p:nvPr/>
        </p:nvSpPr>
        <p:spPr>
          <a:xfrm>
            <a:off x="1012874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4 Başlık Yer Tutucusu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lIns="91430" tIns="45715" rIns="91430" bIns="45715" anchor="ctr">
            <a:normAutofit/>
          </a:bodyPr>
          <a:lstStyle>
            <a:extLst/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9" name="8 Metin Yer Tutucusu"/>
          <p:cNvSpPr>
            <a:spLocks noGrp="1"/>
          </p:cNvSpPr>
          <p:nvPr>
            <p:ph type="body" idx="1"/>
          </p:nvPr>
        </p:nvSpPr>
        <p:spPr>
          <a:xfrm>
            <a:off x="1435608" y="1447801"/>
            <a:ext cx="7498080" cy="4800600"/>
          </a:xfrm>
          <a:prstGeom prst="rect">
            <a:avLst/>
          </a:prstGeom>
        </p:spPr>
        <p:txBody>
          <a:bodyPr lIns="91430" tIns="45715" rIns="91430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24" name="23 Veri Yer Tutucusu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lIns="91430" tIns="45715" rIns="91430" bIns="45715"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endParaRPr lang="tr-TR"/>
          </a:p>
        </p:txBody>
      </p:sp>
      <p:sp>
        <p:nvSpPr>
          <p:cNvPr id="10" name="9 Altbilgi Yer Tutucusu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lIns="91430" tIns="45715" rIns="91430" bIns="45715"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tr-TR"/>
          </a:p>
        </p:txBody>
      </p:sp>
      <p:sp>
        <p:nvSpPr>
          <p:cNvPr id="22" name="21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lIns="91430" tIns="45715" rIns="91430" bIns="45715"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2B3B539-EB69-44BC-8ECB-EC2E04F31A6F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5" name="14 Dikdörtgen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22" indent="-28343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12" indent="-237719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875" indent="-228576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164" indent="-173718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311" indent="-182861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600" indent="-182861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8890" indent="-182861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036" indent="-182861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327" indent="-182861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5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1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KCPythonProject/MKC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1223120" y="460959"/>
            <a:ext cx="7920880" cy="535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25389" rIns="9143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303"/>
            <a:r>
              <a:rPr lang="tr-TR" sz="3600" dirty="0" smtClean="0">
                <a:solidFill>
                  <a:srgbClr val="2F5496"/>
                </a:solidFill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Yüz tanıma ve Sıcaklık Ölçümü Yapılarak Kontrollü Giriş </a:t>
            </a:r>
          </a:p>
          <a:p>
            <a:pPr algn="ctr" defTabSz="914303" eaLnBrk="0" hangingPunct="0"/>
            <a:endParaRPr lang="tr-TR" sz="2800" dirty="0" smtClean="0">
              <a:solidFill>
                <a:srgbClr val="1F3763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algn="ctr" defTabSz="914303" eaLnBrk="0" hangingPunct="0"/>
            <a:endParaRPr lang="tr-TR" sz="2800" dirty="0" smtClean="0">
              <a:solidFill>
                <a:srgbClr val="1F3763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algn="ctr" defTabSz="914303" eaLnBrk="0" hangingPunct="0"/>
            <a:r>
              <a:rPr lang="tr-TR" sz="2800" dirty="0" smtClean="0">
                <a:solidFill>
                  <a:srgbClr val="1F3763"/>
                </a:solidFill>
                <a:latin typeface="Calibri Light" pitchFamily="34" charset="0"/>
                <a:ea typeface="Times New Roman" pitchFamily="18" charset="0"/>
                <a:cs typeface="Times New Roman" pitchFamily="18" charset="0"/>
                <a:hlinkClick r:id="rId2"/>
              </a:rPr>
              <a:t>https://github.com/MKCPythonProject/MKC</a:t>
            </a:r>
            <a:endParaRPr lang="tr-TR" sz="2800" dirty="0" smtClean="0">
              <a:solidFill>
                <a:srgbClr val="1F3763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algn="ctr" defTabSz="914303" eaLnBrk="0" hangingPunct="0"/>
            <a:endParaRPr lang="tr-TR" sz="2800" dirty="0" smtClean="0">
              <a:solidFill>
                <a:srgbClr val="1F3763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algn="ctr" defTabSz="914303" eaLnBrk="0" hangingPunct="0"/>
            <a:endParaRPr lang="tr-TR" sz="2800" dirty="0" smtClean="0">
              <a:solidFill>
                <a:srgbClr val="1F3763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lvl="0" algn="ctr" eaLnBrk="0" hangingPunct="0"/>
            <a:r>
              <a:rPr lang="tr-TR" sz="2800" dirty="0" smtClean="0">
                <a:solidFill>
                  <a:srgbClr val="1F3763"/>
                </a:solidFill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Bursa_</a:t>
            </a:r>
            <a:r>
              <a:rPr lang="tr-TR" sz="2800" dirty="0" err="1" smtClean="0">
                <a:solidFill>
                  <a:srgbClr val="1F3763"/>
                </a:solidFill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Mkc</a:t>
            </a:r>
            <a:r>
              <a:rPr lang="tr-TR" sz="2800" dirty="0" smtClean="0">
                <a:solidFill>
                  <a:srgbClr val="1F3763"/>
                </a:solidFill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_</a:t>
            </a:r>
            <a:r>
              <a:rPr lang="tr-TR" sz="2800" dirty="0" err="1" smtClean="0">
                <a:solidFill>
                  <a:srgbClr val="1F3763"/>
                </a:solidFill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Python</a:t>
            </a:r>
            <a:r>
              <a:rPr lang="tr-TR" sz="2800" dirty="0" smtClean="0">
                <a:solidFill>
                  <a:srgbClr val="1F3763"/>
                </a:solidFill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 Grubu </a:t>
            </a:r>
            <a:endParaRPr lang="tr-TR" sz="2800" dirty="0">
              <a:solidFill>
                <a:srgbClr val="1F3763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algn="ctr" defTabSz="914303" eaLnBrk="0" hangingPunct="0"/>
            <a:r>
              <a:rPr lang="tr-TR" sz="24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Tuncay SALI, Ömer TÜRK,Emre ÖZMEN,</a:t>
            </a:r>
          </a:p>
          <a:p>
            <a:pPr algn="ctr" defTabSz="914303" eaLnBrk="0" hangingPunct="0"/>
            <a:r>
              <a:rPr lang="tr-TR" sz="24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Alper BAYRAMOĞLU , Veli Melih ÖZBEY,</a:t>
            </a:r>
            <a:endParaRPr lang="tr-TR" sz="2400" dirty="0">
              <a:latin typeface="Arial" pitchFamily="34" charset="0"/>
            </a:endParaRPr>
          </a:p>
          <a:p>
            <a:pPr algn="ctr" defTabSz="914303" eaLnBrk="0" hangingPunct="0"/>
            <a:r>
              <a:rPr lang="tr-TR" sz="24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Orhan ÇAY, Cemil TURAN,Oktay ORUÇ,</a:t>
            </a:r>
          </a:p>
          <a:p>
            <a:pPr algn="ctr" defTabSz="914303" eaLnBrk="0" hangingPunct="0"/>
            <a:r>
              <a:rPr lang="tr-TR" sz="24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Erhan ARI,İsmail ASAR</a:t>
            </a:r>
            <a:endParaRPr lang="tr-TR" sz="2400" dirty="0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0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Masaüstü Uygulamasının Kod Tasarımı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3347864" y="980728"/>
            <a:ext cx="5328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latin typeface="Calibri Light" pitchFamily="34" charset="0"/>
              </a:rPr>
              <a:t>grafik_ciz</a:t>
            </a:r>
            <a:r>
              <a:rPr lang="tr-TR" dirty="0" smtClean="0">
                <a:latin typeface="Calibri Light" pitchFamily="34" charset="0"/>
              </a:rPr>
              <a:t> </a:t>
            </a:r>
            <a:r>
              <a:rPr lang="tr-TR" dirty="0" err="1" smtClean="0">
                <a:latin typeface="Calibri Light" pitchFamily="34" charset="0"/>
              </a:rPr>
              <a:t>class</a:t>
            </a:r>
            <a:endParaRPr lang="tr-TR" dirty="0" smtClean="0">
              <a:latin typeface="Calibri Light" pitchFamily="34" charset="0"/>
            </a:endParaRPr>
          </a:p>
          <a:p>
            <a:pPr marL="144000" algn="just">
              <a:buFont typeface="Arial" pitchFamily="34" charset="0"/>
              <a:buChar char="•"/>
            </a:pPr>
            <a:r>
              <a:rPr lang="tr-TR" dirty="0" smtClean="0">
                <a:latin typeface="Calibri Light" pitchFamily="34" charset="0"/>
              </a:rPr>
              <a:t>__</a:t>
            </a:r>
            <a:r>
              <a:rPr lang="tr-TR" dirty="0" err="1" smtClean="0">
                <a:latin typeface="Calibri Light" pitchFamily="34" charset="0"/>
              </a:rPr>
              <a:t>init</a:t>
            </a:r>
            <a:r>
              <a:rPr lang="tr-TR" dirty="0" smtClean="0">
                <a:latin typeface="Calibri Light" pitchFamily="34" charset="0"/>
              </a:rPr>
              <a:t>__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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Veritabanınından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icerik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girisler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tablosundan verileri çekerek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csv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dosyasına kaydeder.Daha sonra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csv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içerisindeki tarih 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süutunu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üzerinde gruplama yaparak her tarihteki ortalama v_ısı bulur,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barh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plot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 ile çizer ve gerekli etiketlemeleri yapar.</a:t>
            </a:r>
          </a:p>
        </p:txBody>
      </p:sp>
      <p:sp>
        <p:nvSpPr>
          <p:cNvPr id="9" name="8 Metin kutusu"/>
          <p:cNvSpPr txBox="1"/>
          <p:nvPr/>
        </p:nvSpPr>
        <p:spPr>
          <a:xfrm>
            <a:off x="3347864" y="4293096"/>
            <a:ext cx="5796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latin typeface="Calibri Light" pitchFamily="34" charset="0"/>
              </a:rPr>
              <a:t>Ui</a:t>
            </a:r>
            <a:r>
              <a:rPr lang="tr-TR" dirty="0" smtClean="0">
                <a:latin typeface="Calibri Light" pitchFamily="34" charset="0"/>
              </a:rPr>
              <a:t>_</a:t>
            </a:r>
            <a:r>
              <a:rPr lang="tr-TR" dirty="0" err="1" smtClean="0">
                <a:latin typeface="Calibri Light" pitchFamily="34" charset="0"/>
              </a:rPr>
              <a:t>ud</a:t>
            </a:r>
            <a:r>
              <a:rPr lang="tr-TR" dirty="0" smtClean="0">
                <a:latin typeface="Calibri Light" pitchFamily="34" charset="0"/>
              </a:rPr>
              <a:t>_</a:t>
            </a:r>
            <a:r>
              <a:rPr lang="tr-TR" dirty="0" err="1" smtClean="0">
                <a:latin typeface="Calibri Light" pitchFamily="34" charset="0"/>
              </a:rPr>
              <a:t>psocket</a:t>
            </a:r>
            <a:r>
              <a:rPr lang="tr-TR" dirty="0" smtClean="0">
                <a:latin typeface="Calibri Light" pitchFamily="34" charset="0"/>
              </a:rPr>
              <a:t>_</a:t>
            </a:r>
            <a:r>
              <a:rPr lang="tr-TR" dirty="0" err="1" smtClean="0">
                <a:latin typeface="Calibri Light" pitchFamily="34" charset="0"/>
              </a:rPr>
              <a:t>window</a:t>
            </a:r>
            <a:r>
              <a:rPr lang="tr-TR" dirty="0" smtClean="0">
                <a:latin typeface="Calibri Light" pitchFamily="34" charset="0"/>
              </a:rPr>
              <a:t> (</a:t>
            </a:r>
            <a:r>
              <a:rPr lang="tr-TR" dirty="0" err="1" smtClean="0">
                <a:latin typeface="Calibri Light" pitchFamily="34" charset="0"/>
              </a:rPr>
              <a:t>Udp</a:t>
            </a:r>
            <a:r>
              <a:rPr lang="tr-TR" dirty="0" smtClean="0">
                <a:latin typeface="Calibri Light" pitchFamily="34" charset="0"/>
              </a:rPr>
              <a:t> </a:t>
            </a:r>
            <a:r>
              <a:rPr lang="tr-TR" dirty="0" err="1" smtClean="0">
                <a:latin typeface="Calibri Light" pitchFamily="34" charset="0"/>
              </a:rPr>
              <a:t>Socket</a:t>
            </a:r>
            <a:r>
              <a:rPr lang="tr-TR" dirty="0" smtClean="0">
                <a:latin typeface="Calibri Light" pitchFamily="34" charset="0"/>
              </a:rPr>
              <a:t> İletişim Bilgileri Ekranı) </a:t>
            </a:r>
            <a:r>
              <a:rPr lang="tr-TR" dirty="0" err="1" smtClean="0">
                <a:latin typeface="Calibri Light" pitchFamily="34" charset="0"/>
              </a:rPr>
              <a:t>class</a:t>
            </a:r>
            <a:endParaRPr lang="tr-TR" dirty="0" smtClean="0">
              <a:latin typeface="Calibri Light" pitchFamily="34" charset="0"/>
            </a:endParaRPr>
          </a:p>
          <a:p>
            <a:pPr marL="144000">
              <a:buFont typeface="Arial" pitchFamily="34" charset="0"/>
              <a:buChar char="•"/>
            </a:pPr>
            <a:r>
              <a:rPr lang="tr-TR" dirty="0" smtClean="0">
                <a:latin typeface="Calibri Light" pitchFamily="34" charset="0"/>
              </a:rPr>
              <a:t>kaydet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ip/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port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numarasını VT kaydeder.</a:t>
            </a:r>
            <a:endParaRPr lang="tr-TR" dirty="0" smtClean="0">
              <a:latin typeface="Calibri Light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293096"/>
            <a:ext cx="187220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980728"/>
            <a:ext cx="2087259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Web Uygulamasının Kod Tasarımı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763993"/>
            <a:ext cx="7056784" cy="5257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0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Web Uygulamasının Kod Tasarımı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620688"/>
            <a:ext cx="267652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4427984" y="692696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Veritabananındaki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table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 ve alanlarının modellediği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classları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içerir.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628800"/>
            <a:ext cx="3467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Metin kutusu"/>
          <p:cNvSpPr txBox="1"/>
          <p:nvPr/>
        </p:nvSpPr>
        <p:spPr>
          <a:xfrm>
            <a:off x="4608004" y="1452004"/>
            <a:ext cx="41044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Girisler_indexformdan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gelen tarih1 ve tarih2 aralığında veya tüm 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kayıtlarını ve kişi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adsoyadını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,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giris,kisiler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modelinden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filter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edip bu kayıtları index.html 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dosyasına gönderen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Kisi_detaygelen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id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ye göre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kisiler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modelinden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kisi_id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ye göre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filter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edip bu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kayıdı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kisi_detay.html dosyasına gönderen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Girisler_iptal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 formdan gelen tarih1 ve tarih2 aralığında veya tüm 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giris_iptal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kayıtlarını ve kişi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adsoyadını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,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giris_iptal,kisiler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modelinden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filter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edip bu kayıtları 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giris_iptal.html dosyasına 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gönderen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endParaRPr lang="tr-T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0007" y="5779797"/>
            <a:ext cx="2609850" cy="949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Metin kutusu"/>
          <p:cNvSpPr txBox="1"/>
          <p:nvPr/>
        </p:nvSpPr>
        <p:spPr>
          <a:xfrm>
            <a:off x="4712066" y="5812806"/>
            <a:ext cx="425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Class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girislerForm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 tarih1 ve tarih2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forms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DateField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 form nesneleri oluşturur.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Personel &amp; Misafir Kayıt Ekranı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3" name="2 Resim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692696"/>
            <a:ext cx="7865374" cy="4176464"/>
          </a:xfrm>
          <a:prstGeom prst="rect">
            <a:avLst/>
          </a:prstGeom>
        </p:spPr>
      </p:pic>
      <p:sp>
        <p:nvSpPr>
          <p:cNvPr id="5" name="4 Metin kutusu"/>
          <p:cNvSpPr txBox="1"/>
          <p:nvPr/>
        </p:nvSpPr>
        <p:spPr>
          <a:xfrm>
            <a:off x="1259632" y="5013176"/>
            <a:ext cx="74888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200" dirty="0" smtClean="0">
                <a:latin typeface="Calibri Light" pitchFamily="34" charset="0"/>
              </a:rPr>
              <a:t>Foto çek düğmesine basıldığında yüz tanıma /öğrenme işlemi için kamera açılmakta ve farklı 9 adet </a:t>
            </a:r>
            <a:r>
              <a:rPr lang="tr-TR" sz="2200" dirty="0" smtClean="0">
                <a:latin typeface="Calibri Light" pitchFamily="34" charset="0"/>
              </a:rPr>
              <a:t>fotoğraf </a:t>
            </a:r>
            <a:r>
              <a:rPr lang="tr-TR" sz="2200" dirty="0" smtClean="0">
                <a:latin typeface="Calibri Light" pitchFamily="34" charset="0"/>
              </a:rPr>
              <a:t>çekilmekte projemizdeki </a:t>
            </a:r>
            <a:r>
              <a:rPr lang="tr-TR" sz="2200" dirty="0" err="1" smtClean="0">
                <a:latin typeface="Calibri Light" pitchFamily="34" charset="0"/>
              </a:rPr>
              <a:t>kisi_fotolar</a:t>
            </a:r>
            <a:r>
              <a:rPr lang="tr-TR" sz="2200" dirty="0" smtClean="0">
                <a:latin typeface="Calibri Light" pitchFamily="34" charset="0"/>
              </a:rPr>
              <a:t> </a:t>
            </a:r>
            <a:r>
              <a:rPr lang="tr-TR" sz="2200" dirty="0" smtClean="0">
                <a:latin typeface="Calibri Light" pitchFamily="34" charset="0"/>
              </a:rPr>
              <a:t>klasörüne </a:t>
            </a:r>
            <a:r>
              <a:rPr lang="tr-TR" sz="2200" dirty="0" smtClean="0">
                <a:latin typeface="Calibri Light" pitchFamily="34" charset="0"/>
              </a:rPr>
              <a:t>kayıt etmektedir.En son </a:t>
            </a:r>
            <a:r>
              <a:rPr lang="tr-TR" sz="2200" dirty="0" err="1" smtClean="0">
                <a:latin typeface="Calibri Light" pitchFamily="34" charset="0"/>
              </a:rPr>
              <a:t>arayüz</a:t>
            </a:r>
            <a:r>
              <a:rPr lang="tr-TR" sz="2200" dirty="0" smtClean="0">
                <a:latin typeface="Calibri Light" pitchFamily="34" charset="0"/>
              </a:rPr>
              <a:t> ve </a:t>
            </a:r>
            <a:r>
              <a:rPr lang="tr-TR" sz="2200" dirty="0" smtClean="0">
                <a:latin typeface="Calibri Light" pitchFamily="34" charset="0"/>
              </a:rPr>
              <a:t>raporlamada kullanılmak üzere </a:t>
            </a:r>
            <a:r>
              <a:rPr lang="tr-TR" sz="2200" dirty="0" smtClean="0">
                <a:latin typeface="Calibri Light" pitchFamily="34" charset="0"/>
              </a:rPr>
              <a:t>renkli </a:t>
            </a:r>
            <a:r>
              <a:rPr lang="tr-TR" sz="2200" dirty="0" smtClean="0">
                <a:latin typeface="Calibri Light" pitchFamily="34" charset="0"/>
              </a:rPr>
              <a:t>bir foto çekimi yapıldıktan sonra kamera otomatik kapanmaktadır.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75656" y="0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Personel &amp; Misafir Kayıt Ekranı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5" name="4 Metin kutusu"/>
          <p:cNvSpPr txBox="1"/>
          <p:nvPr/>
        </p:nvSpPr>
        <p:spPr>
          <a:xfrm>
            <a:off x="1187624" y="4653136"/>
            <a:ext cx="74888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2200" dirty="0">
                <a:latin typeface="Calibri Light" pitchFamily="34" charset="0"/>
              </a:rPr>
              <a:t>K</a:t>
            </a:r>
            <a:r>
              <a:rPr lang="tr-TR" sz="2200" dirty="0" smtClean="0">
                <a:latin typeface="Calibri Light" pitchFamily="34" charset="0"/>
              </a:rPr>
              <a:t>işisel </a:t>
            </a:r>
            <a:r>
              <a:rPr lang="tr-TR" sz="2200" dirty="0" smtClean="0">
                <a:latin typeface="Calibri Light" pitchFamily="34" charset="0"/>
              </a:rPr>
              <a:t>bilgiler girildikten sonra kaydet butonuna basıldığında bilgiler ve son çekilen renkli foto ismi veritabanına kayıt olmakta ve yüz tanıma öğrenme dosyası </a:t>
            </a:r>
            <a:r>
              <a:rPr lang="tr-TR" sz="2200" dirty="0" err="1" smtClean="0">
                <a:latin typeface="Calibri Light" pitchFamily="34" charset="0"/>
              </a:rPr>
              <a:t>ogrenme.yml</a:t>
            </a:r>
            <a:r>
              <a:rPr lang="tr-TR" sz="2200" dirty="0" smtClean="0">
                <a:latin typeface="Calibri Light" pitchFamily="34" charset="0"/>
              </a:rPr>
              <a:t> güncellenmektedir. </a:t>
            </a:r>
          </a:p>
          <a:p>
            <a:pPr algn="just">
              <a:buFont typeface="Arial" pitchFamily="34" charset="0"/>
              <a:buChar char="•"/>
            </a:pPr>
            <a:r>
              <a:rPr lang="tr-TR" sz="2200" dirty="0" smtClean="0">
                <a:latin typeface="Calibri Light" pitchFamily="34" charset="0"/>
              </a:rPr>
              <a:t>Arama butonu ile </a:t>
            </a:r>
            <a:r>
              <a:rPr lang="tr-TR" sz="2200" dirty="0" err="1" smtClean="0">
                <a:latin typeface="Calibri Light" pitchFamily="34" charset="0"/>
              </a:rPr>
              <a:t>Tc</a:t>
            </a:r>
            <a:r>
              <a:rPr lang="tr-TR" sz="2200" dirty="0" smtClean="0">
                <a:latin typeface="Calibri Light" pitchFamily="34" charset="0"/>
              </a:rPr>
              <a:t> Kimlik numarasına göre arama yapılarak kişisel veriler ve foto değiştirilebilir veya silinebilir.</a:t>
            </a:r>
          </a:p>
          <a:p>
            <a:pPr algn="just"/>
            <a:endParaRPr lang="tr-TR" sz="2200" dirty="0" smtClean="0">
              <a:latin typeface="Calibri Light" pitchFamily="34" charset="0"/>
            </a:endParaRPr>
          </a:p>
        </p:txBody>
      </p:sp>
      <p:pic>
        <p:nvPicPr>
          <p:cNvPr id="7" name="6 Resim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548680"/>
            <a:ext cx="7848872" cy="4104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560840" cy="936104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600" dirty="0" smtClean="0"/>
              <a:t> 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Giriş Kapısı MCU ile ısı Kontrolü 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Cisco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Packet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Tracer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Simulasyon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 Modülü 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12" name="11 Resim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24744"/>
            <a:ext cx="777686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Metin kutusu"/>
          <p:cNvSpPr txBox="1"/>
          <p:nvPr/>
        </p:nvSpPr>
        <p:spPr>
          <a:xfrm>
            <a:off x="1043608" y="4221088"/>
            <a:ext cx="81003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2200" dirty="0" smtClean="0">
                <a:latin typeface="Calibri Light" pitchFamily="34" charset="0"/>
              </a:rPr>
              <a:t>Her 2 saniyede bir hareket </a:t>
            </a:r>
            <a:r>
              <a:rPr lang="tr-TR" sz="2200" dirty="0" err="1" smtClean="0">
                <a:latin typeface="Calibri Light" pitchFamily="34" charset="0"/>
              </a:rPr>
              <a:t>sensöründeki</a:t>
            </a:r>
            <a:r>
              <a:rPr lang="tr-TR" sz="2200" dirty="0" smtClean="0">
                <a:latin typeface="Calibri Light" pitchFamily="34" charset="0"/>
              </a:rPr>
              <a:t> hareket algılanıp ısı </a:t>
            </a:r>
            <a:r>
              <a:rPr lang="tr-TR" sz="2200" dirty="0" err="1" smtClean="0">
                <a:latin typeface="Calibri Light" pitchFamily="34" charset="0"/>
              </a:rPr>
              <a:t>sensöründeki</a:t>
            </a:r>
            <a:r>
              <a:rPr lang="tr-TR" sz="2200" dirty="0" smtClean="0">
                <a:latin typeface="Calibri Light" pitchFamily="34" charset="0"/>
              </a:rPr>
              <a:t> değer (güncel hayatta ölçülecek vücut ısı değerleri simülasyonda kodlama ile </a:t>
            </a:r>
            <a:r>
              <a:rPr lang="tr-TR" sz="2200" dirty="0" err="1" smtClean="0">
                <a:latin typeface="Calibri Light" pitchFamily="34" charset="0"/>
              </a:rPr>
              <a:t>random</a:t>
            </a:r>
            <a:r>
              <a:rPr lang="tr-TR" sz="2200" dirty="0" smtClean="0">
                <a:latin typeface="Calibri Light" pitchFamily="34" charset="0"/>
              </a:rPr>
              <a:t> değerler olarak gönderilmiştir.) UDP </a:t>
            </a:r>
            <a:r>
              <a:rPr lang="tr-TR" sz="2200" dirty="0" err="1" smtClean="0">
                <a:latin typeface="Calibri Light" pitchFamily="34" charset="0"/>
              </a:rPr>
              <a:t>socket</a:t>
            </a:r>
            <a:r>
              <a:rPr lang="tr-TR" sz="2200" dirty="0" smtClean="0">
                <a:latin typeface="Calibri Light" pitchFamily="34" charset="0"/>
              </a:rPr>
              <a:t> üzerinden </a:t>
            </a:r>
            <a:r>
              <a:rPr lang="tr-TR" sz="2200" dirty="0" smtClean="0">
                <a:latin typeface="Calibri Light" pitchFamily="34" charset="0"/>
              </a:rPr>
              <a:t>IP </a:t>
            </a:r>
            <a:r>
              <a:rPr lang="tr-TR" sz="2200" dirty="0" smtClean="0">
                <a:latin typeface="Calibri Light" pitchFamily="34" charset="0"/>
              </a:rPr>
              <a:t>no/ port numarası üzerinden </a:t>
            </a:r>
            <a:r>
              <a:rPr lang="tr-TR" sz="2200" dirty="0" err="1" smtClean="0">
                <a:latin typeface="Calibri Light" pitchFamily="34" charset="0"/>
              </a:rPr>
              <a:t>python</a:t>
            </a:r>
            <a:r>
              <a:rPr lang="tr-TR" sz="2200" dirty="0" smtClean="0">
                <a:latin typeface="Calibri Light" pitchFamily="34" charset="0"/>
              </a:rPr>
              <a:t> Kapı Giriş Modülüne göndermekte,eğer ısı &lt;37.5 ise </a:t>
            </a:r>
            <a:r>
              <a:rPr lang="tr-TR" sz="2200" dirty="0" err="1" smtClean="0">
                <a:latin typeface="Calibri Light" pitchFamily="34" charset="0"/>
              </a:rPr>
              <a:t>Door</a:t>
            </a:r>
            <a:r>
              <a:rPr lang="tr-TR" sz="2200" dirty="0" smtClean="0">
                <a:latin typeface="Calibri Light" pitchFamily="34" charset="0"/>
              </a:rPr>
              <a:t> </a:t>
            </a:r>
            <a:r>
              <a:rPr lang="tr-TR" sz="2200" dirty="0" err="1" smtClean="0">
                <a:latin typeface="Calibri Light" pitchFamily="34" charset="0"/>
              </a:rPr>
              <a:t>açılmakta,ısı</a:t>
            </a:r>
            <a:r>
              <a:rPr lang="tr-TR" sz="2200" dirty="0" smtClean="0">
                <a:latin typeface="Calibri Light" pitchFamily="34" charset="0"/>
              </a:rPr>
              <a:t> &gt;37.5 </a:t>
            </a:r>
            <a:r>
              <a:rPr lang="tr-TR" sz="2200" dirty="0" smtClean="0">
                <a:latin typeface="Calibri Light" pitchFamily="34" charset="0"/>
              </a:rPr>
              <a:t>ise alarm çalışmaktadır.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0"/>
            <a:ext cx="7560840" cy="936104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600" dirty="0" smtClean="0"/>
              <a:t> 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Giriş Kapısı MCU ile ısı Kontrolü 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Cisco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Packet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Tracer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Simulasyon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 Modülü 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5" name="4 Metin kutusu"/>
          <p:cNvSpPr txBox="1"/>
          <p:nvPr/>
        </p:nvSpPr>
        <p:spPr>
          <a:xfrm>
            <a:off x="1331640" y="980728"/>
            <a:ext cx="7632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 smtClean="0"/>
              <a:t>from</a:t>
            </a:r>
            <a:r>
              <a:rPr lang="tr-TR" sz="1000" dirty="0" smtClean="0"/>
              <a:t> </a:t>
            </a:r>
            <a:r>
              <a:rPr lang="tr-TR" sz="1000" dirty="0" err="1" smtClean="0"/>
              <a:t>realudp</a:t>
            </a:r>
            <a:r>
              <a:rPr lang="tr-TR" sz="1000" dirty="0" smtClean="0"/>
              <a:t> </a:t>
            </a:r>
            <a:r>
              <a:rPr lang="tr-TR" sz="1000" dirty="0" err="1" smtClean="0"/>
              <a:t>import</a:t>
            </a:r>
            <a:r>
              <a:rPr lang="tr-TR" sz="1000" dirty="0" smtClean="0"/>
              <a:t> *</a:t>
            </a:r>
          </a:p>
          <a:p>
            <a:r>
              <a:rPr lang="tr-TR" sz="1000" dirty="0" err="1" smtClean="0"/>
              <a:t>from</a:t>
            </a:r>
            <a:r>
              <a:rPr lang="tr-TR" sz="1000" dirty="0" smtClean="0"/>
              <a:t> time </a:t>
            </a:r>
            <a:r>
              <a:rPr lang="tr-TR" sz="1000" dirty="0" err="1" smtClean="0"/>
              <a:t>import</a:t>
            </a:r>
            <a:r>
              <a:rPr lang="tr-TR" sz="1000" dirty="0" smtClean="0"/>
              <a:t> *</a:t>
            </a:r>
          </a:p>
          <a:p>
            <a:r>
              <a:rPr lang="tr-TR" sz="1000" dirty="0" err="1" smtClean="0"/>
              <a:t>from</a:t>
            </a:r>
            <a:r>
              <a:rPr lang="tr-TR" sz="1000" dirty="0" smtClean="0"/>
              <a:t> </a:t>
            </a:r>
            <a:r>
              <a:rPr lang="tr-TR" sz="1000" dirty="0" err="1" smtClean="0"/>
              <a:t>gpio</a:t>
            </a:r>
            <a:r>
              <a:rPr lang="tr-TR" sz="1000" dirty="0" smtClean="0"/>
              <a:t> </a:t>
            </a:r>
            <a:r>
              <a:rPr lang="tr-TR" sz="1000" dirty="0" err="1" smtClean="0"/>
              <a:t>import</a:t>
            </a:r>
            <a:r>
              <a:rPr lang="tr-TR" sz="1000" dirty="0" smtClean="0"/>
              <a:t> *</a:t>
            </a:r>
          </a:p>
          <a:p>
            <a:r>
              <a:rPr lang="tr-TR" sz="1000" dirty="0" err="1" smtClean="0"/>
              <a:t>import</a:t>
            </a:r>
            <a:r>
              <a:rPr lang="tr-TR" sz="1000" dirty="0" smtClean="0"/>
              <a:t> </a:t>
            </a:r>
            <a:r>
              <a:rPr lang="tr-TR" sz="1000" dirty="0" err="1" smtClean="0"/>
              <a:t>random</a:t>
            </a:r>
            <a:endParaRPr lang="tr-TR" sz="1000" dirty="0" smtClean="0"/>
          </a:p>
          <a:p>
            <a:r>
              <a:rPr lang="tr-TR" sz="1000" dirty="0" err="1" smtClean="0"/>
              <a:t>from</a:t>
            </a:r>
            <a:r>
              <a:rPr lang="tr-TR" sz="1000" dirty="0" smtClean="0"/>
              <a:t> </a:t>
            </a:r>
            <a:r>
              <a:rPr lang="tr-TR" sz="1000" dirty="0" err="1" smtClean="0"/>
              <a:t>udp</a:t>
            </a:r>
            <a:r>
              <a:rPr lang="tr-TR" sz="1000" dirty="0" smtClean="0"/>
              <a:t> </a:t>
            </a:r>
            <a:r>
              <a:rPr lang="tr-TR" sz="1000" dirty="0" err="1" smtClean="0"/>
              <a:t>import</a:t>
            </a:r>
            <a:r>
              <a:rPr lang="tr-TR" sz="1000" dirty="0" smtClean="0"/>
              <a:t> *</a:t>
            </a:r>
          </a:p>
          <a:p>
            <a:r>
              <a:rPr lang="tr-TR" sz="1000" dirty="0" smtClean="0"/>
              <a:t>IP = "192.168.1.20"</a:t>
            </a:r>
          </a:p>
          <a:p>
            <a:r>
              <a:rPr lang="tr-TR" sz="1000" dirty="0" smtClean="0"/>
              <a:t>PORT = 1234</a:t>
            </a:r>
          </a:p>
          <a:p>
            <a:endParaRPr lang="tr-TR" sz="1000" dirty="0" smtClean="0"/>
          </a:p>
          <a:p>
            <a:r>
              <a:rPr lang="tr-TR" sz="1000" dirty="0" smtClean="0"/>
              <a:t>def </a:t>
            </a:r>
            <a:r>
              <a:rPr lang="tr-TR" sz="1000" dirty="0" err="1" smtClean="0"/>
              <a:t>onUDPReceive</a:t>
            </a:r>
            <a:r>
              <a:rPr lang="tr-TR" sz="1000" dirty="0" smtClean="0"/>
              <a:t>(ip, </a:t>
            </a:r>
            <a:r>
              <a:rPr lang="tr-TR" sz="1000" dirty="0" err="1" smtClean="0"/>
              <a:t>port</a:t>
            </a:r>
            <a:r>
              <a:rPr lang="tr-TR" sz="1000" dirty="0" smtClean="0"/>
              <a:t>, data):</a:t>
            </a:r>
          </a:p>
          <a:p>
            <a:r>
              <a:rPr lang="tr-TR" sz="1000" dirty="0" smtClean="0"/>
              <a:t>	</a:t>
            </a:r>
            <a:r>
              <a:rPr lang="tr-TR" sz="1000" dirty="0" err="1" smtClean="0"/>
              <a:t>print</a:t>
            </a:r>
            <a:r>
              <a:rPr lang="tr-TR" sz="1000" dirty="0" smtClean="0"/>
              <a:t>("</a:t>
            </a:r>
            <a:r>
              <a:rPr lang="tr-TR" sz="1000" dirty="0" err="1" smtClean="0"/>
              <a:t>received</a:t>
            </a:r>
            <a:r>
              <a:rPr lang="tr-TR" sz="1000" dirty="0" smtClean="0"/>
              <a:t> </a:t>
            </a:r>
            <a:r>
              <a:rPr lang="tr-TR" sz="1000" dirty="0" err="1" smtClean="0"/>
              <a:t>from</a:t>
            </a:r>
            <a:r>
              <a:rPr lang="tr-TR" sz="1000" dirty="0" smtClean="0"/>
              <a:t> "</a:t>
            </a:r>
          </a:p>
          <a:p>
            <a:r>
              <a:rPr lang="tr-TR" sz="1000" dirty="0" smtClean="0"/>
              <a:t>		+ ip + ":" + </a:t>
            </a:r>
            <a:r>
              <a:rPr lang="tr-TR" sz="1000" dirty="0" err="1" smtClean="0"/>
              <a:t>str</a:t>
            </a:r>
            <a:r>
              <a:rPr lang="tr-TR" sz="1000" dirty="0" smtClean="0"/>
              <a:t>(</a:t>
            </a:r>
            <a:r>
              <a:rPr lang="tr-TR" sz="1000" dirty="0" err="1" smtClean="0"/>
              <a:t>port</a:t>
            </a:r>
            <a:r>
              <a:rPr lang="tr-TR" sz="1000" dirty="0" smtClean="0"/>
              <a:t>) + ":" + data);</a:t>
            </a:r>
          </a:p>
          <a:p>
            <a:r>
              <a:rPr lang="tr-TR" sz="1000" dirty="0" smtClean="0"/>
              <a:t>def </a:t>
            </a:r>
            <a:r>
              <a:rPr lang="tr-TR" sz="1000" dirty="0" err="1" smtClean="0"/>
              <a:t>main</a:t>
            </a:r>
            <a:r>
              <a:rPr lang="tr-TR" sz="1000" dirty="0" smtClean="0"/>
              <a:t>():</a:t>
            </a:r>
          </a:p>
          <a:p>
            <a:r>
              <a:rPr lang="tr-TR" sz="1000" dirty="0" smtClean="0"/>
              <a:t>	</a:t>
            </a:r>
            <a:r>
              <a:rPr lang="tr-TR" sz="1000" dirty="0" err="1" smtClean="0"/>
              <a:t>socket</a:t>
            </a:r>
            <a:r>
              <a:rPr lang="tr-TR" sz="1000" dirty="0" smtClean="0"/>
              <a:t> = </a:t>
            </a:r>
            <a:r>
              <a:rPr lang="tr-TR" sz="1000" dirty="0" err="1" smtClean="0"/>
              <a:t>RealUDPSocket</a:t>
            </a:r>
            <a:r>
              <a:rPr lang="tr-TR" sz="1000" dirty="0" smtClean="0"/>
              <a:t>()</a:t>
            </a:r>
          </a:p>
          <a:p>
            <a:r>
              <a:rPr lang="tr-TR" sz="1000" dirty="0" smtClean="0"/>
              <a:t>	</a:t>
            </a:r>
            <a:r>
              <a:rPr lang="tr-TR" sz="1000" dirty="0" err="1" smtClean="0"/>
              <a:t>socket</a:t>
            </a:r>
            <a:r>
              <a:rPr lang="tr-TR" sz="1000" dirty="0" smtClean="0"/>
              <a:t>.</a:t>
            </a:r>
            <a:r>
              <a:rPr lang="tr-TR" sz="1000" dirty="0" err="1" smtClean="0"/>
              <a:t>onReceive</a:t>
            </a:r>
            <a:r>
              <a:rPr lang="tr-TR" sz="1000" dirty="0" smtClean="0"/>
              <a:t>(</a:t>
            </a:r>
            <a:r>
              <a:rPr lang="tr-TR" sz="1000" dirty="0" err="1" smtClean="0"/>
              <a:t>onUDPReceive</a:t>
            </a:r>
            <a:r>
              <a:rPr lang="tr-TR" sz="1000" dirty="0" smtClean="0"/>
              <a:t>)</a:t>
            </a:r>
          </a:p>
          <a:p>
            <a:r>
              <a:rPr lang="tr-TR" sz="1000" dirty="0" smtClean="0"/>
              <a:t>	</a:t>
            </a:r>
            <a:r>
              <a:rPr lang="tr-TR" sz="1000" dirty="0" err="1" smtClean="0"/>
              <a:t>socket</a:t>
            </a:r>
            <a:r>
              <a:rPr lang="tr-TR" sz="1000" dirty="0" smtClean="0"/>
              <a:t>.</a:t>
            </a:r>
            <a:r>
              <a:rPr lang="tr-TR" sz="1000" dirty="0" err="1" smtClean="0"/>
              <a:t>begin</a:t>
            </a:r>
            <a:r>
              <a:rPr lang="tr-TR" sz="1000" dirty="0" smtClean="0"/>
              <a:t>(PORT)</a:t>
            </a:r>
          </a:p>
          <a:p>
            <a:endParaRPr lang="tr-TR" sz="1000" dirty="0" smtClean="0"/>
          </a:p>
          <a:p>
            <a:endParaRPr lang="tr-TR" sz="1000" dirty="0" smtClean="0"/>
          </a:p>
          <a:p>
            <a:r>
              <a:rPr lang="tr-TR" sz="1000" dirty="0" smtClean="0"/>
              <a:t>	</a:t>
            </a:r>
            <a:r>
              <a:rPr lang="tr-TR" sz="1000" dirty="0" err="1" smtClean="0"/>
              <a:t>while</a:t>
            </a:r>
            <a:r>
              <a:rPr lang="tr-TR" sz="1000" dirty="0" smtClean="0"/>
              <a:t> </a:t>
            </a:r>
            <a:r>
              <a:rPr lang="tr-TR" sz="1000" dirty="0" err="1" smtClean="0"/>
              <a:t>True</a:t>
            </a:r>
            <a:r>
              <a:rPr lang="tr-TR" sz="1000" dirty="0" smtClean="0"/>
              <a:t>:</a:t>
            </a:r>
          </a:p>
          <a:p>
            <a:r>
              <a:rPr lang="tr-TR" sz="1000" dirty="0" smtClean="0"/>
              <a:t>		</a:t>
            </a:r>
            <a:r>
              <a:rPr lang="tr-TR" sz="1000" dirty="0" err="1" smtClean="0"/>
              <a:t>if</a:t>
            </a:r>
            <a:r>
              <a:rPr lang="tr-TR" sz="1000" dirty="0" smtClean="0"/>
              <a:t> </a:t>
            </a:r>
            <a:r>
              <a:rPr lang="tr-TR" sz="1000" dirty="0" err="1" smtClean="0"/>
              <a:t>digitalRead</a:t>
            </a:r>
            <a:r>
              <a:rPr lang="tr-TR" sz="1000" dirty="0" smtClean="0"/>
              <a:t>(2) == HIGH:#hareket </a:t>
            </a:r>
            <a:r>
              <a:rPr lang="tr-TR" sz="1000" dirty="0" err="1" smtClean="0"/>
              <a:t>sensöründe</a:t>
            </a:r>
            <a:r>
              <a:rPr lang="tr-TR" sz="1000" dirty="0" smtClean="0"/>
              <a:t> hareket varsa</a:t>
            </a:r>
          </a:p>
          <a:p>
            <a:r>
              <a:rPr lang="tr-TR" sz="1000" dirty="0" smtClean="0"/>
              <a:t> 			liste=[35.7,36.5,38.2,38.5,37.0,37.1,36.3]</a:t>
            </a:r>
          </a:p>
          <a:p>
            <a:r>
              <a:rPr lang="tr-TR" sz="1000" dirty="0" smtClean="0"/>
              <a:t> 			</a:t>
            </a:r>
            <a:r>
              <a:rPr lang="tr-TR" sz="1000" dirty="0" err="1" smtClean="0"/>
              <a:t>value</a:t>
            </a:r>
            <a:r>
              <a:rPr lang="tr-TR" sz="1000" dirty="0" smtClean="0"/>
              <a:t>=</a:t>
            </a:r>
            <a:r>
              <a:rPr lang="tr-TR" sz="1000" dirty="0" err="1" smtClean="0"/>
              <a:t>random</a:t>
            </a:r>
            <a:r>
              <a:rPr lang="tr-TR" sz="1000" dirty="0" smtClean="0"/>
              <a:t>.</a:t>
            </a:r>
            <a:r>
              <a:rPr lang="tr-TR" sz="1000" dirty="0" err="1" smtClean="0"/>
              <a:t>choice</a:t>
            </a:r>
            <a:r>
              <a:rPr lang="tr-TR" sz="1000" dirty="0" smtClean="0"/>
              <a:t>(liste)	#</a:t>
            </a:r>
            <a:r>
              <a:rPr lang="tr-TR" sz="1000" dirty="0" err="1" smtClean="0"/>
              <a:t>value</a:t>
            </a:r>
            <a:r>
              <a:rPr lang="tr-TR" sz="1000" dirty="0" smtClean="0"/>
              <a:t>=(((</a:t>
            </a:r>
            <a:r>
              <a:rPr lang="tr-TR" sz="1000" dirty="0" err="1" smtClean="0"/>
              <a:t>analogRead</a:t>
            </a:r>
            <a:r>
              <a:rPr lang="tr-TR" sz="1000" dirty="0" smtClean="0"/>
              <a:t>(A0)-0)*(100- -100))/(1023-0))+-100#ısıyı oku ve dönüştür ancak biz şimdilik </a:t>
            </a:r>
            <a:r>
              <a:rPr lang="tr-TR" sz="1000" dirty="0" err="1" smtClean="0"/>
              <a:t>manuel</a:t>
            </a:r>
            <a:r>
              <a:rPr lang="tr-TR" sz="1000" dirty="0" smtClean="0"/>
              <a:t> bilgi göndereceğiz</a:t>
            </a:r>
          </a:p>
          <a:p>
            <a:r>
              <a:rPr lang="tr-TR" sz="1000" dirty="0" smtClean="0"/>
              <a:t> 			</a:t>
            </a:r>
            <a:r>
              <a:rPr lang="tr-TR" sz="1000" dirty="0" err="1" smtClean="0"/>
              <a:t>print</a:t>
            </a:r>
            <a:r>
              <a:rPr lang="tr-TR" sz="1000" dirty="0" smtClean="0"/>
              <a:t>("isi",</a:t>
            </a:r>
            <a:r>
              <a:rPr lang="tr-TR" sz="1000" dirty="0" err="1" smtClean="0"/>
              <a:t>value</a:t>
            </a:r>
            <a:r>
              <a:rPr lang="tr-TR" sz="1000" dirty="0" smtClean="0"/>
              <a:t>)</a:t>
            </a:r>
          </a:p>
          <a:p>
            <a:r>
              <a:rPr lang="tr-TR" sz="1000" dirty="0" smtClean="0"/>
              <a:t> 			</a:t>
            </a:r>
            <a:r>
              <a:rPr lang="tr-TR" sz="1000" dirty="0" err="1" smtClean="0"/>
              <a:t>customWrite</a:t>
            </a:r>
            <a:r>
              <a:rPr lang="tr-TR" sz="1000" dirty="0" smtClean="0"/>
              <a:t>(1,</a:t>
            </a:r>
            <a:r>
              <a:rPr lang="tr-TR" sz="1000" dirty="0" err="1" smtClean="0"/>
              <a:t>value</a:t>
            </a:r>
            <a:r>
              <a:rPr lang="tr-TR" sz="1000" dirty="0" smtClean="0"/>
              <a:t>)#</a:t>
            </a:r>
            <a:r>
              <a:rPr lang="tr-TR" sz="1000" dirty="0" err="1" smtClean="0"/>
              <a:t>lcd</a:t>
            </a:r>
            <a:r>
              <a:rPr lang="tr-TR" sz="1000" dirty="0" smtClean="0"/>
              <a:t> değeri yaz</a:t>
            </a:r>
          </a:p>
          <a:p>
            <a:r>
              <a:rPr lang="tr-TR" sz="1000" dirty="0" smtClean="0"/>
              <a:t> 			</a:t>
            </a:r>
            <a:r>
              <a:rPr lang="tr-TR" sz="1000" dirty="0" err="1" smtClean="0"/>
              <a:t>socket</a:t>
            </a:r>
            <a:r>
              <a:rPr lang="tr-TR" sz="1000" dirty="0" smtClean="0"/>
              <a:t>.</a:t>
            </a:r>
            <a:r>
              <a:rPr lang="tr-TR" sz="1000" dirty="0" err="1" smtClean="0"/>
              <a:t>send</a:t>
            </a:r>
            <a:r>
              <a:rPr lang="tr-TR" sz="1000" dirty="0" smtClean="0"/>
              <a:t>(IP, PORT, </a:t>
            </a:r>
            <a:r>
              <a:rPr lang="tr-TR" sz="1000" dirty="0" err="1" smtClean="0"/>
              <a:t>str</a:t>
            </a:r>
            <a:r>
              <a:rPr lang="tr-TR" sz="1000" dirty="0" smtClean="0"/>
              <a:t>(</a:t>
            </a:r>
            <a:r>
              <a:rPr lang="tr-TR" sz="1000" dirty="0" err="1" smtClean="0"/>
              <a:t>value</a:t>
            </a:r>
            <a:r>
              <a:rPr lang="tr-TR" sz="1000" dirty="0" smtClean="0"/>
              <a:t>))#değeri soket üzerinden gönder</a:t>
            </a:r>
          </a:p>
          <a:p>
            <a:r>
              <a:rPr lang="tr-TR" sz="1000" dirty="0" smtClean="0"/>
              <a:t> 			</a:t>
            </a:r>
            <a:r>
              <a:rPr lang="tr-TR" sz="1000" dirty="0" err="1" smtClean="0"/>
              <a:t>if</a:t>
            </a:r>
            <a:r>
              <a:rPr lang="tr-TR" sz="1000" dirty="0" smtClean="0"/>
              <a:t> </a:t>
            </a:r>
            <a:r>
              <a:rPr lang="tr-TR" sz="1000" dirty="0" err="1" smtClean="0"/>
              <a:t>value</a:t>
            </a:r>
            <a:r>
              <a:rPr lang="tr-TR" sz="1000" dirty="0" smtClean="0"/>
              <a:t>&gt;=37.5:</a:t>
            </a:r>
          </a:p>
          <a:p>
            <a:r>
              <a:rPr lang="tr-TR" sz="1000" dirty="0" smtClean="0"/>
              <a:t> 				</a:t>
            </a:r>
            <a:r>
              <a:rPr lang="tr-TR" sz="1000" dirty="0" err="1" smtClean="0"/>
              <a:t>digitalWrite</a:t>
            </a:r>
            <a:r>
              <a:rPr lang="tr-TR" sz="1000" dirty="0" smtClean="0"/>
              <a:t>(3,HIGH)</a:t>
            </a:r>
          </a:p>
          <a:p>
            <a:r>
              <a:rPr lang="tr-TR" sz="1000" dirty="0" smtClean="0"/>
              <a:t> 			else:</a:t>
            </a:r>
          </a:p>
          <a:p>
            <a:r>
              <a:rPr lang="tr-TR" sz="1000" dirty="0" smtClean="0"/>
              <a:t>				</a:t>
            </a:r>
            <a:r>
              <a:rPr lang="tr-TR" sz="1000" dirty="0" err="1" smtClean="0"/>
              <a:t>customWrite</a:t>
            </a:r>
            <a:r>
              <a:rPr lang="tr-TR" sz="1000" dirty="0" smtClean="0"/>
              <a:t>(0,1)</a:t>
            </a:r>
          </a:p>
          <a:p>
            <a:r>
              <a:rPr lang="tr-TR" sz="1000" dirty="0" smtClean="0"/>
              <a:t>		</a:t>
            </a:r>
            <a:r>
              <a:rPr lang="tr-TR" sz="1000" dirty="0" err="1" smtClean="0"/>
              <a:t>sleep</a:t>
            </a:r>
            <a:r>
              <a:rPr lang="tr-TR" sz="1000" dirty="0" smtClean="0"/>
              <a:t>(2)#1 saniyede bir </a:t>
            </a:r>
            <a:r>
              <a:rPr lang="tr-TR" sz="1000" dirty="0" err="1" smtClean="0"/>
              <a:t>harekt</a:t>
            </a:r>
            <a:r>
              <a:rPr lang="tr-TR" sz="1000" dirty="0" smtClean="0"/>
              <a:t> </a:t>
            </a:r>
            <a:r>
              <a:rPr lang="tr-TR" sz="1000" dirty="0" err="1" smtClean="0"/>
              <a:t>sensörüne</a:t>
            </a:r>
            <a:r>
              <a:rPr lang="tr-TR" sz="1000" dirty="0" smtClean="0"/>
              <a:t> bakmak için</a:t>
            </a:r>
          </a:p>
          <a:p>
            <a:r>
              <a:rPr lang="tr-TR" sz="1000" dirty="0" smtClean="0"/>
              <a:t>		</a:t>
            </a:r>
            <a:r>
              <a:rPr lang="tr-TR" sz="1000" dirty="0" err="1" smtClean="0"/>
              <a:t>customWrite</a:t>
            </a:r>
            <a:r>
              <a:rPr lang="tr-TR" sz="1000" dirty="0" smtClean="0"/>
              <a:t>(0,0)</a:t>
            </a:r>
          </a:p>
          <a:p>
            <a:r>
              <a:rPr lang="tr-TR" sz="1000" dirty="0" smtClean="0"/>
              <a:t>		</a:t>
            </a:r>
            <a:r>
              <a:rPr lang="tr-TR" sz="1000" dirty="0" err="1" smtClean="0"/>
              <a:t>digitalWrite</a:t>
            </a:r>
            <a:r>
              <a:rPr lang="tr-TR" sz="1000" dirty="0" smtClean="0"/>
              <a:t>(3,LOW)</a:t>
            </a:r>
            <a:endParaRPr lang="tr-TR" sz="1000" dirty="0"/>
          </a:p>
        </p:txBody>
      </p:sp>
      <p:sp>
        <p:nvSpPr>
          <p:cNvPr id="7" name="6 Metin kutusu"/>
          <p:cNvSpPr txBox="1"/>
          <p:nvPr/>
        </p:nvSpPr>
        <p:spPr>
          <a:xfrm>
            <a:off x="1187624" y="5877272"/>
            <a:ext cx="748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100" dirty="0" smtClean="0">
                <a:latin typeface="Calibri Light" pitchFamily="34" charset="0"/>
              </a:rPr>
              <a:t>MCU programı çalıştırılmadan önce  programımızın çalıştırılacağı PC  ip numarası ve </a:t>
            </a:r>
            <a:r>
              <a:rPr lang="tr-TR" sz="2100" dirty="0" err="1" smtClean="0">
                <a:latin typeface="Calibri Light" pitchFamily="34" charset="0"/>
              </a:rPr>
              <a:t>port</a:t>
            </a:r>
            <a:r>
              <a:rPr lang="tr-TR" sz="2100" dirty="0" smtClean="0">
                <a:latin typeface="Calibri Light" pitchFamily="34" charset="0"/>
              </a:rPr>
              <a:t> numarası MCU programı içerisine girilmelidir.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0"/>
            <a:ext cx="7560840" cy="936104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600" dirty="0" smtClean="0"/>
              <a:t> 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Udp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Socket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 İletişim Bilgileri Ekranı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1259632" y="5013176"/>
            <a:ext cx="74888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100" dirty="0" smtClean="0">
                <a:latin typeface="Calibri Light" pitchFamily="34" charset="0"/>
              </a:rPr>
              <a:t>Ana Ekrandaki UDP </a:t>
            </a:r>
            <a:r>
              <a:rPr lang="tr-TR" sz="2100" dirty="0" err="1" smtClean="0">
                <a:latin typeface="Calibri Light" pitchFamily="34" charset="0"/>
              </a:rPr>
              <a:t>Socket</a:t>
            </a:r>
            <a:r>
              <a:rPr lang="tr-TR" sz="2100" dirty="0" smtClean="0">
                <a:latin typeface="Calibri Light" pitchFamily="34" charset="0"/>
              </a:rPr>
              <a:t> </a:t>
            </a:r>
            <a:r>
              <a:rPr lang="tr-TR" sz="2100" dirty="0" err="1" smtClean="0">
                <a:latin typeface="Calibri Light" pitchFamily="34" charset="0"/>
              </a:rPr>
              <a:t>Ayarları</a:t>
            </a:r>
            <a:r>
              <a:rPr lang="tr-TR" sz="2100" dirty="0" err="1" smtClean="0">
                <a:latin typeface="Calibri Light" pitchFamily="34" charset="0"/>
                <a:sym typeface="Wingdings" pitchFamily="2" charset="2"/>
              </a:rPr>
              <a:t>ip&amp;port</a:t>
            </a:r>
            <a:r>
              <a:rPr lang="tr-TR" sz="2100" dirty="0" smtClean="0">
                <a:latin typeface="Calibri Light" pitchFamily="34" charset="0"/>
                <a:sym typeface="Wingdings" pitchFamily="2" charset="2"/>
              </a:rPr>
              <a:t> değiştir menüsünü seçerek </a:t>
            </a:r>
            <a:r>
              <a:rPr lang="tr-TR" sz="2100" dirty="0" smtClean="0">
                <a:latin typeface="Calibri Light" pitchFamily="34" charset="0"/>
              </a:rPr>
              <a:t>,programı çalıştıracağımız bilgisayarımızın IP </a:t>
            </a:r>
            <a:r>
              <a:rPr lang="tr-TR" sz="2100" dirty="0" smtClean="0">
                <a:latin typeface="Calibri Light" pitchFamily="34" charset="0"/>
              </a:rPr>
              <a:t>ve Port numarasını </a:t>
            </a:r>
            <a:r>
              <a:rPr lang="tr-TR" sz="2100" dirty="0" err="1" smtClean="0">
                <a:latin typeface="Calibri Light" pitchFamily="34" charset="0"/>
              </a:rPr>
              <a:t>veritabanına</a:t>
            </a:r>
            <a:r>
              <a:rPr lang="tr-TR" sz="2100" dirty="0" smtClean="0">
                <a:latin typeface="Calibri Light" pitchFamily="34" charset="0"/>
              </a:rPr>
              <a:t> </a:t>
            </a:r>
            <a:r>
              <a:rPr lang="tr-TR" sz="2100" dirty="0" smtClean="0">
                <a:latin typeface="Calibri Light" pitchFamily="34" charset="0"/>
              </a:rPr>
              <a:t>kaydediyoruz.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980728"/>
            <a:ext cx="7184330" cy="3894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0"/>
            <a:ext cx="7560840" cy="936104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600" dirty="0" smtClean="0"/>
              <a:t> 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Kapı Giriş Ekranı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5796136" y="692696"/>
            <a:ext cx="3168352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 err="1" smtClean="0">
                <a:latin typeface="Calibri Light" pitchFamily="34" charset="0"/>
              </a:rPr>
              <a:t>Kapi</a:t>
            </a:r>
            <a:r>
              <a:rPr lang="tr-TR" sz="2000" dirty="0" smtClean="0">
                <a:latin typeface="Calibri Light" pitchFamily="34" charset="0"/>
              </a:rPr>
              <a:t> giriş Modülü </a:t>
            </a:r>
            <a:r>
              <a:rPr lang="tr-TR" sz="2000" dirty="0" err="1" smtClean="0">
                <a:latin typeface="Calibri Light" pitchFamily="34" charset="0"/>
              </a:rPr>
              <a:t>simulasyon</a:t>
            </a:r>
            <a:r>
              <a:rPr lang="tr-TR" sz="2000" dirty="0" smtClean="0">
                <a:latin typeface="Calibri Light" pitchFamily="34" charset="0"/>
              </a:rPr>
              <a:t> üzerinde hareket </a:t>
            </a:r>
            <a:r>
              <a:rPr lang="tr-TR" sz="2000" dirty="0" err="1" smtClean="0">
                <a:latin typeface="Calibri Light" pitchFamily="34" charset="0"/>
              </a:rPr>
              <a:t>sensöründe</a:t>
            </a:r>
            <a:r>
              <a:rPr lang="tr-TR" sz="2000" dirty="0" smtClean="0">
                <a:latin typeface="Calibri Light" pitchFamily="34" charset="0"/>
              </a:rPr>
              <a:t> hareket algıladığında Kamerayı açmakta ve </a:t>
            </a:r>
            <a:r>
              <a:rPr lang="tr-TR" sz="2000" dirty="0" smtClean="0">
                <a:latin typeface="Calibri Light" pitchFamily="34" charset="0"/>
              </a:rPr>
              <a:t>yüz </a:t>
            </a:r>
            <a:r>
              <a:rPr lang="tr-TR" sz="2000" dirty="0" smtClean="0">
                <a:latin typeface="Calibri Light" pitchFamily="34" charset="0"/>
              </a:rPr>
              <a:t>tanıma işlemi Gerçekleştiği anda </a:t>
            </a:r>
            <a:r>
              <a:rPr lang="tr-TR" sz="2000" dirty="0">
                <a:latin typeface="Calibri Light" pitchFamily="34" charset="0"/>
              </a:rPr>
              <a:t>3</a:t>
            </a:r>
            <a:r>
              <a:rPr lang="tr-TR" sz="2000" dirty="0" smtClean="0">
                <a:latin typeface="Calibri Light" pitchFamily="34" charset="0"/>
              </a:rPr>
              <a:t> </a:t>
            </a:r>
            <a:r>
              <a:rPr lang="tr-TR" sz="2000" dirty="0" smtClean="0">
                <a:latin typeface="Calibri Light" pitchFamily="34" charset="0"/>
              </a:rPr>
              <a:t>sn kişinin adını görüntü üzerinde yazıp kapanmakta  ardından Kişinin Vücut ısısını ve tarihi veritabanına kaydetmekte ve </a:t>
            </a:r>
            <a:r>
              <a:rPr lang="tr-TR" sz="2000" dirty="0" err="1" smtClean="0">
                <a:latin typeface="Calibri Light" pitchFamily="34" charset="0"/>
              </a:rPr>
              <a:t>arayüzde</a:t>
            </a:r>
            <a:r>
              <a:rPr lang="tr-TR" sz="2000" dirty="0" smtClean="0">
                <a:latin typeface="Calibri Light" pitchFamily="34" charset="0"/>
              </a:rPr>
              <a:t> Ad </a:t>
            </a:r>
            <a:r>
              <a:rPr lang="tr-TR" sz="2000" dirty="0" err="1" smtClean="0">
                <a:latin typeface="Calibri Light" pitchFamily="34" charset="0"/>
              </a:rPr>
              <a:t>Soyad</a:t>
            </a:r>
            <a:r>
              <a:rPr lang="tr-TR" sz="2000" dirty="0" smtClean="0">
                <a:latin typeface="Calibri Light" pitchFamily="34" charset="0"/>
              </a:rPr>
              <a:t> ile birlikte göstermektedir.Aynı Zamanda sağ üst köşede o gün  kaç kişi giriş yapmış görünmektedir</a:t>
            </a:r>
            <a:r>
              <a:rPr lang="tr-TR" sz="20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tr-TR" sz="2100" dirty="0" smtClean="0">
              <a:latin typeface="Calibri Light" pitchFamily="34" charset="0"/>
            </a:endParaRPr>
          </a:p>
        </p:txBody>
      </p:sp>
      <p:pic>
        <p:nvPicPr>
          <p:cNvPr id="5" name="4 Resim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9" y="692696"/>
            <a:ext cx="475252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5 Resim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717032"/>
            <a:ext cx="4680520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0"/>
            <a:ext cx="7560840" cy="936104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Raporlama Ekranı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8" name="7 Resim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764704"/>
            <a:ext cx="7704855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Metin kutusu"/>
          <p:cNvSpPr txBox="1"/>
          <p:nvPr/>
        </p:nvSpPr>
        <p:spPr>
          <a:xfrm>
            <a:off x="1187624" y="5661248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 smtClean="0">
                <a:latin typeface="Calibri Light" pitchFamily="34" charset="0"/>
              </a:rPr>
              <a:t>Kuruma giriş yapan kişilerin anlık,tarih aralığında veya 14 gün boyunca giriş </a:t>
            </a:r>
            <a:r>
              <a:rPr lang="tr-TR" sz="2000" dirty="0" smtClean="0">
                <a:latin typeface="Calibri Light" pitchFamily="34" charset="0"/>
              </a:rPr>
              <a:t>yapamayacak </a:t>
            </a:r>
            <a:r>
              <a:rPr lang="tr-TR" sz="2000" dirty="0" smtClean="0">
                <a:latin typeface="Calibri Light" pitchFamily="34" charset="0"/>
              </a:rPr>
              <a:t>kişilerin raporu alınabilmektedir.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1223120" y="5"/>
            <a:ext cx="7920880" cy="648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25389" rIns="9143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303"/>
            <a:endParaRPr lang="tr-TR" sz="2800" dirty="0" smtClean="0">
              <a:solidFill>
                <a:srgbClr val="2F5496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algn="ctr" defTabSz="914303"/>
            <a:endParaRPr lang="tr-TR" sz="2800" dirty="0">
              <a:solidFill>
                <a:srgbClr val="2F5496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algn="ctr" defTabSz="914303"/>
            <a:r>
              <a:rPr lang="tr-TR" sz="3600" dirty="0" smtClean="0">
                <a:solidFill>
                  <a:srgbClr val="2F5496"/>
                </a:solidFill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PROJE AMACI:</a:t>
            </a:r>
          </a:p>
          <a:p>
            <a:pPr algn="ctr" defTabSz="914303"/>
            <a:endParaRPr lang="tr-TR" sz="2800" dirty="0" smtClean="0">
              <a:solidFill>
                <a:srgbClr val="2F5496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tr-TR" sz="2400" dirty="0">
                <a:latin typeface="Calibri Light" pitchFamily="34" charset="0"/>
              </a:rPr>
              <a:t>Daha güvenli,hızlı,temas olmadan, toplu çalışma alanlarına </a:t>
            </a:r>
            <a:r>
              <a:rPr lang="tr-TR" sz="2400" dirty="0" smtClean="0">
                <a:latin typeface="Calibri Light" pitchFamily="34" charset="0"/>
              </a:rPr>
              <a:t>girişleri </a:t>
            </a:r>
            <a:r>
              <a:rPr lang="tr-TR" sz="2400" dirty="0">
                <a:latin typeface="Calibri Light" pitchFamily="34" charset="0"/>
              </a:rPr>
              <a:t>kontrol altına </a:t>
            </a:r>
            <a:r>
              <a:rPr lang="tr-TR" sz="2400" dirty="0" smtClean="0">
                <a:latin typeface="Calibri Light" pitchFamily="34" charset="0"/>
              </a:rPr>
              <a:t> almak için</a:t>
            </a:r>
            <a:r>
              <a:rPr lang="tr-TR" sz="2400" dirty="0" smtClean="0">
                <a:latin typeface="Calibri Light" pitchFamily="34" charset="0"/>
              </a:rPr>
              <a:t>,</a:t>
            </a:r>
            <a:endParaRPr lang="tr-TR" sz="2400" dirty="0" smtClean="0">
              <a:solidFill>
                <a:srgbClr val="2F5496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2400" dirty="0" smtClean="0">
                <a:latin typeface="Calibri Light" pitchFamily="34" charset="0"/>
              </a:rPr>
              <a:t>kapı girişlerinde </a:t>
            </a:r>
            <a:r>
              <a:rPr lang="tr-TR" sz="2400" dirty="0">
                <a:latin typeface="Calibri Light" pitchFamily="34" charset="0"/>
              </a:rPr>
              <a:t>bilgileri daha önceden alınmış personel veya misafirlerin </a:t>
            </a:r>
            <a:r>
              <a:rPr lang="tr-TR" sz="2400" dirty="0" smtClean="0">
                <a:latin typeface="Calibri Light" pitchFamily="34" charset="0"/>
              </a:rPr>
              <a:t>yüz </a:t>
            </a:r>
            <a:r>
              <a:rPr lang="tr-TR" sz="2400" dirty="0">
                <a:latin typeface="Calibri Light" pitchFamily="34" charset="0"/>
              </a:rPr>
              <a:t>tanıma </a:t>
            </a:r>
            <a:r>
              <a:rPr lang="tr-TR" sz="2400" dirty="0" smtClean="0">
                <a:latin typeface="Calibri Light" pitchFamily="34" charset="0"/>
              </a:rPr>
              <a:t>sistemi </a:t>
            </a:r>
            <a:r>
              <a:rPr lang="tr-TR" sz="2400" dirty="0">
                <a:latin typeface="Calibri Light" pitchFamily="34" charset="0"/>
              </a:rPr>
              <a:t>ile  </a:t>
            </a:r>
            <a:r>
              <a:rPr lang="tr-TR" sz="2400" dirty="0" smtClean="0">
                <a:latin typeface="Calibri Light" pitchFamily="34" charset="0"/>
              </a:rPr>
              <a:t>vücut ısısını </a:t>
            </a:r>
            <a:r>
              <a:rPr lang="tr-TR" sz="2400" dirty="0">
                <a:latin typeface="Calibri Light" pitchFamily="34" charset="0"/>
              </a:rPr>
              <a:t>otomatik ölçüp </a:t>
            </a:r>
            <a:r>
              <a:rPr lang="tr-TR" sz="2400" dirty="0" smtClean="0">
                <a:latin typeface="Calibri Light" pitchFamily="34" charset="0"/>
              </a:rPr>
              <a:t>vücut ısısı&lt;=37.5 derece ise girişte </a:t>
            </a:r>
            <a:r>
              <a:rPr lang="tr-TR" sz="2400" dirty="0">
                <a:latin typeface="Calibri Light" pitchFamily="34" charset="0"/>
              </a:rPr>
              <a:t>bulunan turnike </a:t>
            </a:r>
            <a:r>
              <a:rPr lang="tr-TR" sz="2400" dirty="0" smtClean="0">
                <a:latin typeface="Calibri Light" pitchFamily="34" charset="0"/>
              </a:rPr>
              <a:t>siteminin </a:t>
            </a:r>
            <a:r>
              <a:rPr lang="tr-TR" sz="2400" dirty="0">
                <a:latin typeface="Calibri Light" pitchFamily="34" charset="0"/>
              </a:rPr>
              <a:t>otomatik </a:t>
            </a:r>
            <a:r>
              <a:rPr lang="tr-TR" sz="2400" dirty="0" smtClean="0">
                <a:latin typeface="Calibri Light" pitchFamily="34" charset="0"/>
              </a:rPr>
              <a:t>açılması, vücut ısısı &gt;=37.5 derece olanların girişlerinin 14 gün boyunca iptal edilmesi </a:t>
            </a:r>
            <a:r>
              <a:rPr lang="tr-TR" sz="2400" dirty="0">
                <a:latin typeface="Calibri Light" pitchFamily="34" charset="0"/>
              </a:rPr>
              <a:t>ve o anki </a:t>
            </a:r>
            <a:r>
              <a:rPr lang="tr-TR" sz="2400" dirty="0" smtClean="0">
                <a:latin typeface="Calibri Light" pitchFamily="34" charset="0"/>
              </a:rPr>
              <a:t>verileri </a:t>
            </a:r>
            <a:r>
              <a:rPr lang="tr-TR" sz="2400" dirty="0">
                <a:latin typeface="Calibri Light" pitchFamily="34" charset="0"/>
              </a:rPr>
              <a:t>daha sonradan raporlanmak üzere kayıt altına </a:t>
            </a:r>
            <a:r>
              <a:rPr lang="tr-TR" sz="2400" dirty="0" smtClean="0">
                <a:latin typeface="Calibri Light" pitchFamily="34" charset="0"/>
              </a:rPr>
              <a:t>almak.</a:t>
            </a:r>
          </a:p>
          <a:p>
            <a:pPr algn="just"/>
            <a:endParaRPr lang="tr-TR" sz="2400" dirty="0">
              <a:latin typeface="Calibri Light" pitchFamily="34" charset="0"/>
            </a:endParaRPr>
          </a:p>
          <a:p>
            <a:pPr algn="ctr" defTabSz="914303"/>
            <a:endParaRPr lang="tr-TR" sz="2800" dirty="0" smtClean="0">
              <a:solidFill>
                <a:srgbClr val="2F5496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algn="ctr" defTabSz="914303" eaLnBrk="0" hangingPunct="0"/>
            <a:endParaRPr lang="tr-TR" sz="2800" dirty="0" smtClean="0">
              <a:solidFill>
                <a:srgbClr val="1F3763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  <a:p>
            <a:pPr algn="ctr" defTabSz="914303" eaLnBrk="0" hangingPunct="0"/>
            <a:endParaRPr lang="tr-TR" sz="2800" dirty="0" smtClean="0">
              <a:solidFill>
                <a:srgbClr val="1F3763"/>
              </a:solidFill>
              <a:latin typeface="Calibri Light" pitchFamily="34" charset="0"/>
              <a:ea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0"/>
            <a:ext cx="7560840" cy="936104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Grafik Rapor Ekranı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9" name="8 Metin kutusu"/>
          <p:cNvSpPr txBox="1"/>
          <p:nvPr/>
        </p:nvSpPr>
        <p:spPr>
          <a:xfrm>
            <a:off x="1187624" y="5949280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 smtClean="0">
                <a:latin typeface="Calibri Light" pitchFamily="34" charset="0"/>
              </a:rPr>
              <a:t>Bu güne kadar Kuruma giriş yapan kişilerin Tarih bazlı ortalama vücut ısısı raporu alınabilmektedir.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692696"/>
            <a:ext cx="7632848" cy="517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259632" y="-243408"/>
            <a:ext cx="7560840" cy="1440160"/>
          </a:xfrm>
        </p:spPr>
        <p:txBody>
          <a:bodyPr>
            <a:noAutofit/>
          </a:bodyPr>
          <a:lstStyle/>
          <a:p>
            <a:pPr algn="ctr"/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Kapı Giriş Bilgileri  Raporlama Web </a:t>
            </a:r>
            <a:r>
              <a:rPr lang="tr-TR" sz="32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Arayüzü</a:t>
            </a:r>
            <a:r>
              <a:rPr lang="tr-TR" sz="3200" dirty="0" smtClean="0"/>
              <a:t/>
            </a:r>
            <a:br>
              <a:rPr lang="tr-TR" sz="3200" dirty="0" smtClean="0"/>
            </a:br>
            <a:endParaRPr lang="tr-TR" sz="3200" dirty="0"/>
          </a:p>
        </p:txBody>
      </p:sp>
      <p:sp>
        <p:nvSpPr>
          <p:cNvPr id="9" name="8 Metin kutusu"/>
          <p:cNvSpPr txBox="1"/>
          <p:nvPr/>
        </p:nvSpPr>
        <p:spPr>
          <a:xfrm>
            <a:off x="1115616" y="5013176"/>
            <a:ext cx="8028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000" dirty="0" smtClean="0">
                <a:latin typeface="Calibri Light" pitchFamily="34" charset="0"/>
              </a:rPr>
              <a:t>Kuruma giriş yapan kişilerin  anlık olarak veya Tarih bazlı raporu </a:t>
            </a:r>
            <a:r>
              <a:rPr lang="tr-TR" sz="2000" dirty="0" err="1" smtClean="0">
                <a:latin typeface="Calibri Light" pitchFamily="34" charset="0"/>
              </a:rPr>
              <a:t>alınmaktadır.Kişi</a:t>
            </a:r>
            <a:r>
              <a:rPr lang="tr-TR" sz="2000" dirty="0" smtClean="0">
                <a:latin typeface="Calibri Light" pitchFamily="34" charset="0"/>
              </a:rPr>
              <a:t> </a:t>
            </a:r>
            <a:r>
              <a:rPr lang="tr-TR" sz="2000" dirty="0" smtClean="0">
                <a:latin typeface="Calibri Light" pitchFamily="34" charset="0"/>
              </a:rPr>
              <a:t>Ad soyadı </a:t>
            </a:r>
            <a:r>
              <a:rPr lang="tr-TR" sz="2000" dirty="0" smtClean="0">
                <a:latin typeface="Calibri Light" pitchFamily="34" charset="0"/>
              </a:rPr>
              <a:t>tıklandığında kişiye ait bilgiler Kişi Detay Bilgileri </a:t>
            </a:r>
            <a:r>
              <a:rPr lang="tr-TR" sz="2000" dirty="0">
                <a:latin typeface="Calibri Light" pitchFamily="34" charset="0"/>
              </a:rPr>
              <a:t>w</a:t>
            </a:r>
            <a:r>
              <a:rPr lang="tr-TR" sz="2000" dirty="0" smtClean="0">
                <a:latin typeface="Calibri Light" pitchFamily="34" charset="0"/>
              </a:rPr>
              <a:t>eb </a:t>
            </a:r>
            <a:r>
              <a:rPr lang="tr-TR" sz="2000" dirty="0" err="1" smtClean="0">
                <a:latin typeface="Calibri Light" pitchFamily="34" charset="0"/>
              </a:rPr>
              <a:t>arayüzünde</a:t>
            </a:r>
            <a:r>
              <a:rPr lang="tr-TR" sz="2000" dirty="0" smtClean="0">
                <a:latin typeface="Calibri Light" pitchFamily="34" charset="0"/>
              </a:rPr>
              <a:t>  </a:t>
            </a:r>
            <a:r>
              <a:rPr lang="tr-TR" sz="2000" dirty="0" smtClean="0">
                <a:latin typeface="Calibri Light" pitchFamily="34" charset="0"/>
              </a:rPr>
              <a:t>görüntülenmektedir.</a:t>
            </a:r>
          </a:p>
          <a:p>
            <a:pPr algn="just"/>
            <a:r>
              <a:rPr lang="tr-TR" sz="2000" dirty="0" smtClean="0">
                <a:latin typeface="Calibri Light" pitchFamily="34" charset="0"/>
              </a:rPr>
              <a:t>http:localhost:8000/icerik</a:t>
            </a:r>
          </a:p>
        </p:txBody>
      </p:sp>
      <p:pic>
        <p:nvPicPr>
          <p:cNvPr id="5" name="0 Resim" descr="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9632" y="764704"/>
            <a:ext cx="7416824" cy="4104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259632" y="188640"/>
            <a:ext cx="7560840" cy="576064"/>
          </a:xfrm>
        </p:spPr>
        <p:txBody>
          <a:bodyPr>
            <a:noAutofit/>
          </a:bodyPr>
          <a:lstStyle/>
          <a:p>
            <a:pPr algn="ctr"/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Kişi Detay Bilgileri Web </a:t>
            </a:r>
            <a:r>
              <a:rPr lang="tr-TR" sz="32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Arayüzü</a:t>
            </a:r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200" dirty="0" smtClean="0"/>
              <a:t/>
            </a:r>
            <a:br>
              <a:rPr lang="tr-TR" sz="3200" dirty="0" smtClean="0"/>
            </a:br>
            <a:endParaRPr lang="tr-TR" sz="3200" dirty="0"/>
          </a:p>
        </p:txBody>
      </p:sp>
      <p:sp>
        <p:nvSpPr>
          <p:cNvPr id="9" name="8 Metin kutusu"/>
          <p:cNvSpPr txBox="1"/>
          <p:nvPr/>
        </p:nvSpPr>
        <p:spPr>
          <a:xfrm>
            <a:off x="1115616" y="5013176"/>
            <a:ext cx="8028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latin typeface="Calibri Light" pitchFamily="34" charset="0"/>
              </a:rPr>
              <a:t>Programımızın bu web </a:t>
            </a:r>
            <a:r>
              <a:rPr lang="tr-TR" sz="2000" dirty="0" err="1" smtClean="0">
                <a:latin typeface="Calibri Light" pitchFamily="34" charset="0"/>
              </a:rPr>
              <a:t>arayüz</a:t>
            </a:r>
            <a:r>
              <a:rPr lang="tr-TR" sz="2000" dirty="0" smtClean="0">
                <a:latin typeface="Calibri Light" pitchFamily="34" charset="0"/>
              </a:rPr>
              <a:t> ekranından kapıdan giriş yapan veya girişi iptal olan kişiye ait kişisel bilgiler görüntülenmektedir.</a:t>
            </a:r>
          </a:p>
        </p:txBody>
      </p:sp>
      <p:pic>
        <p:nvPicPr>
          <p:cNvPr id="6" name="10 Resim" descr="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9632" y="476672"/>
            <a:ext cx="7344816" cy="4392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259632" y="188640"/>
            <a:ext cx="7560840" cy="576064"/>
          </a:xfrm>
        </p:spPr>
        <p:txBody>
          <a:bodyPr>
            <a:noAutofit/>
          </a:bodyPr>
          <a:lstStyle/>
          <a:p>
            <a:pPr algn="ctr"/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Girişi İptal olanları Raporlama Web </a:t>
            </a:r>
            <a:r>
              <a:rPr lang="tr-TR" sz="32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Arayüzü</a:t>
            </a:r>
            <a:r>
              <a:rPr lang="tr-TR" sz="3200" dirty="0" smtClean="0"/>
              <a:t/>
            </a:r>
            <a:br>
              <a:rPr lang="tr-TR" sz="3200" dirty="0" smtClean="0"/>
            </a:br>
            <a:r>
              <a:rPr lang="tr-TR" sz="3200" dirty="0" smtClean="0"/>
              <a:t/>
            </a:r>
            <a:br>
              <a:rPr lang="tr-TR" sz="3200" dirty="0" smtClean="0"/>
            </a:br>
            <a:endParaRPr lang="tr-TR" sz="3200" dirty="0"/>
          </a:p>
        </p:txBody>
      </p:sp>
      <p:sp>
        <p:nvSpPr>
          <p:cNvPr id="9" name="8 Metin kutusu"/>
          <p:cNvSpPr txBox="1"/>
          <p:nvPr/>
        </p:nvSpPr>
        <p:spPr>
          <a:xfrm>
            <a:off x="1115616" y="5013176"/>
            <a:ext cx="8028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latin typeface="Calibri Light" pitchFamily="34" charset="0"/>
              </a:rPr>
              <a:t>Programımızın bu web </a:t>
            </a:r>
            <a:r>
              <a:rPr lang="tr-TR" sz="2000" dirty="0" err="1" smtClean="0">
                <a:latin typeface="Calibri Light" pitchFamily="34" charset="0"/>
              </a:rPr>
              <a:t>arayüz</a:t>
            </a:r>
            <a:r>
              <a:rPr lang="tr-TR" sz="2000" dirty="0" smtClean="0">
                <a:latin typeface="Calibri Light" pitchFamily="34" charset="0"/>
              </a:rPr>
              <a:t> ekranından anlık olarak veya Tarih bazlı 14 gün boyunca kapıdan giriş yapamayacak kişilerin raporu alınmaktadır.</a:t>
            </a:r>
          </a:p>
        </p:txBody>
      </p:sp>
      <p:pic>
        <p:nvPicPr>
          <p:cNvPr id="7" name="12 Resim" descr="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640" y="764704"/>
            <a:ext cx="7128792" cy="4104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187624" y="0"/>
            <a:ext cx="7560840" cy="576064"/>
          </a:xfrm>
        </p:spPr>
        <p:txBody>
          <a:bodyPr>
            <a:noAutofit/>
          </a:bodyPr>
          <a:lstStyle/>
          <a:p>
            <a:pPr algn="ctr"/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Projenin Çalıştırılması ve Kullanımı  </a:t>
            </a:r>
            <a:r>
              <a:rPr lang="tr-TR" sz="3200" dirty="0" smtClean="0"/>
              <a:t/>
            </a:r>
            <a:br>
              <a:rPr lang="tr-TR" sz="3200" dirty="0" smtClean="0"/>
            </a:br>
            <a:r>
              <a:rPr lang="tr-TR" sz="3200" dirty="0" smtClean="0"/>
              <a:t/>
            </a:r>
            <a:br>
              <a:rPr lang="tr-TR" sz="3200" dirty="0" smtClean="0"/>
            </a:br>
            <a:endParaRPr lang="tr-TR" sz="3200" dirty="0"/>
          </a:p>
        </p:txBody>
      </p:sp>
      <p:pic>
        <p:nvPicPr>
          <p:cNvPr id="4" name="bursa_mkc_proje_calimasi_kullanımı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764704"/>
            <a:ext cx="7992888" cy="54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5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187624" y="0"/>
            <a:ext cx="7560840" cy="576064"/>
          </a:xfrm>
        </p:spPr>
        <p:txBody>
          <a:bodyPr>
            <a:noAutofit/>
          </a:bodyPr>
          <a:lstStyle/>
          <a:p>
            <a:pPr algn="ctr"/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32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Proje Zaman Çizelgesi</a:t>
            </a:r>
            <a:r>
              <a:rPr lang="tr-TR" sz="3200" dirty="0" smtClean="0"/>
              <a:t/>
            </a:r>
            <a:br>
              <a:rPr lang="tr-TR" sz="3200" dirty="0" smtClean="0"/>
            </a:br>
            <a:r>
              <a:rPr lang="tr-TR" sz="3200" dirty="0" smtClean="0"/>
              <a:t/>
            </a:r>
            <a:br>
              <a:rPr lang="tr-TR" sz="3200" dirty="0" smtClean="0"/>
            </a:br>
            <a:endParaRPr lang="tr-TR" sz="3200" dirty="0"/>
          </a:p>
        </p:txBody>
      </p:sp>
      <p:graphicFrame>
        <p:nvGraphicFramePr>
          <p:cNvPr id="5" name="4 Tabl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782483"/>
              </p:ext>
            </p:extLst>
          </p:nvPr>
        </p:nvGraphicFramePr>
        <p:xfrm>
          <a:off x="1259632" y="476672"/>
          <a:ext cx="7488832" cy="6197115"/>
        </p:xfrm>
        <a:graphic>
          <a:graphicData uri="http://schemas.openxmlformats.org/drawingml/2006/table">
            <a:tbl>
              <a:tblPr/>
              <a:tblGrid>
                <a:gridCol w="2363013"/>
                <a:gridCol w="2651046"/>
                <a:gridCol w="2474773"/>
              </a:tblGrid>
              <a:tr h="189388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7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latin typeface="Calibri"/>
                          <a:ea typeface="Calibri"/>
                          <a:cs typeface="Times New Roman"/>
                        </a:rPr>
                        <a:t>22.11.2020        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Grup üyeleri ile iletişim kanallarının kurulması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Tüm Grup Üyeleri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3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latin typeface="Calibri"/>
                          <a:ea typeface="Calibri"/>
                          <a:cs typeface="Times New Roman"/>
                        </a:rPr>
                        <a:t>22-27.11.2020    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Calibri"/>
                          <a:ea typeface="Calibri"/>
                          <a:cs typeface="Times New Roman"/>
                        </a:rPr>
                        <a:t>Proje konusunun tartışılması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</a:tr>
              <a:tr h="1893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latin typeface="Calibri"/>
                          <a:ea typeface="Calibri"/>
                          <a:cs typeface="Times New Roman"/>
                        </a:rPr>
                        <a:t>27-29.11.2020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latin typeface="Calibri"/>
                          <a:ea typeface="Calibri"/>
                          <a:cs typeface="Times New Roman"/>
                        </a:rPr>
                        <a:t>Proje İş bölümü planlaması yapılması.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</a:tr>
              <a:tr h="15151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latin typeface="Calibri"/>
                          <a:ea typeface="Calibri"/>
                          <a:cs typeface="Times New Roman"/>
                        </a:rPr>
                        <a:t>29.11.2020-06.12.2020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Masaüstü 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Arayüzü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,Veritabanı ve 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Class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yapılarının tasarlanması ve Paket 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Tracer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Simulation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ve kodlamasının hazırlanması, Personel&amp;Misafir bilgileri giriş/düzenleme/foto kayıt modülünün kodlarının yazılması.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Github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hesap açılması  ve hazır olan dosyaların yüklenmesi.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Tuncay  SALI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Ömer TÜRK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Veli Melih ÖZBEY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Orhan ÇAY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Cemil TURAN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Erhan ARI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4490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latin typeface="Calibri"/>
                          <a:ea typeface="Calibri"/>
                          <a:cs typeface="Times New Roman"/>
                        </a:rPr>
                        <a:t>06-13.12.2020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Kapı giriş modülü ile 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Packet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Tracer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simulasyonu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arasındaki veri transferi ,Yüz tanıma kodlarının yazılması,Giriş ve Giriş iptal kısımlarının raporlama modülünün kodlarının yazılması.Raporlama kısmına Web 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Arayüzününde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tr-TR" sz="1200" dirty="0" smtClean="0">
                          <a:latin typeface="Calibri"/>
                          <a:ea typeface="Calibri"/>
                          <a:cs typeface="Times New Roman"/>
                        </a:rPr>
                        <a:t>Eklenmesi. Günlük</a:t>
                      </a:r>
                      <a:r>
                        <a:rPr lang="tr-TR" sz="1200" baseline="0" dirty="0" smtClean="0">
                          <a:latin typeface="Calibri"/>
                          <a:ea typeface="Calibri"/>
                          <a:cs typeface="Times New Roman"/>
                        </a:rPr>
                        <a:t> giriş yapan kişilerin ortalama vücut ısıları Grafik </a:t>
                      </a:r>
                      <a:r>
                        <a:rPr lang="tr-TR" sz="1200" baseline="0" dirty="0" err="1" smtClean="0">
                          <a:latin typeface="Calibri"/>
                          <a:ea typeface="Calibri"/>
                          <a:cs typeface="Times New Roman"/>
                        </a:rPr>
                        <a:t>arayüzünün</a:t>
                      </a:r>
                      <a:r>
                        <a:rPr lang="tr-TR" sz="1200" baseline="0" dirty="0" smtClean="0">
                          <a:latin typeface="Calibri"/>
                          <a:ea typeface="Calibri"/>
                          <a:cs typeface="Times New Roman"/>
                        </a:rPr>
                        <a:t> hazırlanması.</a:t>
                      </a:r>
                      <a:endParaRPr lang="tr-TR" sz="1200" dirty="0" smtClean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Tuncay  SALI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Ömer TÜRK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Emre ÖZMEN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Alper BAYRAMOĞLU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İsmail ASAR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Oktay ORUÇ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6939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Programa ait 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dökümantasyonun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hazırlanması.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Github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işlemleri.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Tuncay  SALI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Veli Melih ÖZBEY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Orhan ÇAY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Cemil TURAN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Erhan ARI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776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latin typeface="Calibri"/>
                          <a:ea typeface="Calibri"/>
                          <a:cs typeface="Times New Roman"/>
                        </a:rPr>
                        <a:t>13-20.12.2020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Projenin eksiklerinin tamamlanması, Testlerin yapılması,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Tüm Grup Üyeleri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829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Raporlama ve kullanıcı </a:t>
                      </a:r>
                      <a:r>
                        <a:rPr lang="tr-TR" sz="1200" dirty="0" err="1">
                          <a:latin typeface="Calibri"/>
                          <a:ea typeface="Calibri"/>
                          <a:cs typeface="Times New Roman"/>
                        </a:rPr>
                        <a:t>klavuzunun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 hazırlanması.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 smtClean="0">
                          <a:latin typeface="Calibri"/>
                          <a:ea typeface="Calibri"/>
                          <a:cs typeface="Times New Roman"/>
                        </a:rPr>
                        <a:t>Tuncay SALI ,Ömer 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TÜRK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Emre </a:t>
                      </a:r>
                      <a:r>
                        <a:rPr lang="tr-TR" sz="1200" dirty="0" smtClean="0">
                          <a:latin typeface="Calibri"/>
                          <a:ea typeface="Calibri"/>
                          <a:cs typeface="Times New Roman"/>
                        </a:rPr>
                        <a:t>ÖZMEN , Alper 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BAYRAMOĞLU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İsmail </a:t>
                      </a:r>
                      <a:r>
                        <a:rPr lang="tr-TR" sz="1200" dirty="0" smtClean="0">
                          <a:latin typeface="Calibri"/>
                          <a:ea typeface="Calibri"/>
                          <a:cs typeface="Times New Roman"/>
                        </a:rPr>
                        <a:t>ASAR, Oktay </a:t>
                      </a:r>
                      <a:r>
                        <a:rPr lang="tr-TR" sz="1200" dirty="0">
                          <a:latin typeface="Calibri"/>
                          <a:ea typeface="Calibri"/>
                          <a:cs typeface="Times New Roman"/>
                        </a:rPr>
                        <a:t>ORUÇ</a:t>
                      </a:r>
                    </a:p>
                  </a:txBody>
                  <a:tcPr marL="48552" marR="4855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36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Projede Kullanılan Ortam, Teknoloji ve Donanım</a:t>
            </a:r>
          </a:p>
        </p:txBody>
      </p:sp>
      <p:sp>
        <p:nvSpPr>
          <p:cNvPr id="5" name="4 Metin kutusu"/>
          <p:cNvSpPr txBox="1"/>
          <p:nvPr/>
        </p:nvSpPr>
        <p:spPr>
          <a:xfrm>
            <a:off x="1187624" y="1772817"/>
            <a:ext cx="7344816" cy="480130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2400" dirty="0">
                <a:latin typeface="Calibri Light" pitchFamily="34" charset="0"/>
              </a:rPr>
              <a:t> Masaüstü ve Web üzerinde çalışmaktadır.</a:t>
            </a:r>
          </a:p>
          <a:p>
            <a:pPr algn="just">
              <a:buFont typeface="Arial" pitchFamily="34" charset="0"/>
              <a:buChar char="•"/>
            </a:pPr>
            <a:r>
              <a:rPr lang="tr-TR" sz="2400" dirty="0" err="1">
                <a:latin typeface="Calibri Light" pitchFamily="34" charset="0"/>
              </a:rPr>
              <a:t>Python</a:t>
            </a:r>
            <a:r>
              <a:rPr lang="tr-TR" sz="2400" dirty="0">
                <a:latin typeface="Calibri Light" pitchFamily="34" charset="0"/>
              </a:rPr>
              <a:t> 3.8.5 ortamında </a:t>
            </a:r>
            <a:r>
              <a:rPr lang="tr-TR" sz="2400" dirty="0" err="1">
                <a:latin typeface="Calibri Light" pitchFamily="34" charset="0"/>
              </a:rPr>
              <a:t>Pycharm</a:t>
            </a:r>
            <a:r>
              <a:rPr lang="tr-TR" sz="2400" dirty="0">
                <a:latin typeface="Calibri Light" pitchFamily="34" charset="0"/>
              </a:rPr>
              <a:t> </a:t>
            </a:r>
            <a:r>
              <a:rPr lang="tr-TR" sz="2400" dirty="0" smtClean="0">
                <a:latin typeface="Calibri Light" pitchFamily="34" charset="0"/>
              </a:rPr>
              <a:t>IDE </a:t>
            </a:r>
            <a:r>
              <a:rPr lang="tr-TR" sz="2400" dirty="0">
                <a:latin typeface="Calibri Light" pitchFamily="34" charset="0"/>
              </a:rPr>
              <a:t>si kullanılarak geliştirilmiştir.</a:t>
            </a:r>
          </a:p>
          <a:p>
            <a:pPr algn="just">
              <a:buFont typeface="Arial" pitchFamily="34" charset="0"/>
              <a:buChar char="•"/>
            </a:pPr>
            <a:r>
              <a:rPr lang="tr-TR" sz="2400" dirty="0">
                <a:latin typeface="Calibri Light" pitchFamily="34" charset="0"/>
              </a:rPr>
              <a:t>Veritabanı olarak  Sqllite3 kullanılmış</a:t>
            </a:r>
            <a:r>
              <a:rPr lang="tr-TR" sz="2400" dirty="0" smtClean="0">
                <a:latin typeface="Calibri Light" pitchFamily="34" charset="0"/>
              </a:rPr>
              <a:t>. </a:t>
            </a:r>
            <a:r>
              <a:rPr lang="tr-TR" sz="2400" dirty="0" err="1" smtClean="0">
                <a:latin typeface="Calibri Light" pitchFamily="34" charset="0"/>
              </a:rPr>
              <a:t>Veritabanı</a:t>
            </a:r>
            <a:r>
              <a:rPr lang="tr-TR" sz="2400" dirty="0" smtClean="0">
                <a:latin typeface="Calibri Light" pitchFamily="34" charset="0"/>
              </a:rPr>
              <a:t> </a:t>
            </a:r>
            <a:r>
              <a:rPr lang="tr-TR" sz="2400" dirty="0">
                <a:latin typeface="Calibri Light" pitchFamily="34" charset="0"/>
              </a:rPr>
              <a:t>t</a:t>
            </a:r>
            <a:r>
              <a:rPr lang="tr-TR" sz="2400" dirty="0" smtClean="0">
                <a:latin typeface="Calibri Light" pitchFamily="34" charset="0"/>
              </a:rPr>
              <a:t>asarımında  </a:t>
            </a:r>
            <a:r>
              <a:rPr lang="tr-TR" sz="2400" dirty="0">
                <a:latin typeface="Calibri Light" pitchFamily="34" charset="0"/>
              </a:rPr>
              <a:t>DB browser </a:t>
            </a:r>
            <a:r>
              <a:rPr lang="tr-TR" sz="2400" dirty="0" err="1">
                <a:latin typeface="Calibri Light" pitchFamily="34" charset="0"/>
              </a:rPr>
              <a:t>for</a:t>
            </a:r>
            <a:r>
              <a:rPr lang="tr-TR" sz="2400" dirty="0">
                <a:latin typeface="Calibri Light" pitchFamily="34" charset="0"/>
              </a:rPr>
              <a:t> </a:t>
            </a:r>
            <a:r>
              <a:rPr lang="tr-TR" sz="2400" dirty="0" err="1">
                <a:latin typeface="Calibri Light" pitchFamily="34" charset="0"/>
              </a:rPr>
              <a:t>Sqlite</a:t>
            </a:r>
            <a:r>
              <a:rPr lang="tr-TR" sz="2400" dirty="0">
                <a:latin typeface="Calibri Light" pitchFamily="34" charset="0"/>
              </a:rPr>
              <a:t> kullanılmıştır.</a:t>
            </a:r>
          </a:p>
          <a:p>
            <a:pPr algn="just">
              <a:buFont typeface="Arial" pitchFamily="34" charset="0"/>
              <a:buChar char="•"/>
            </a:pPr>
            <a:r>
              <a:rPr lang="tr-TR" sz="2400" dirty="0">
                <a:latin typeface="Calibri Light" pitchFamily="34" charset="0"/>
              </a:rPr>
              <a:t>Masaüstü formların dizaynında  </a:t>
            </a:r>
            <a:r>
              <a:rPr lang="tr-TR" sz="2400" dirty="0" err="1">
                <a:latin typeface="Calibri Light" pitchFamily="34" charset="0"/>
              </a:rPr>
              <a:t>Qt</a:t>
            </a:r>
            <a:r>
              <a:rPr lang="tr-TR" sz="2400" dirty="0">
                <a:latin typeface="Calibri Light" pitchFamily="34" charset="0"/>
              </a:rPr>
              <a:t> </a:t>
            </a:r>
            <a:r>
              <a:rPr lang="tr-TR" sz="2400" dirty="0" err="1">
                <a:latin typeface="Calibri Light" pitchFamily="34" charset="0"/>
              </a:rPr>
              <a:t>Designer</a:t>
            </a:r>
            <a:r>
              <a:rPr lang="tr-TR" sz="2400" dirty="0">
                <a:latin typeface="Calibri Light" pitchFamily="34" charset="0"/>
              </a:rPr>
              <a:t> kullanılmıştır.</a:t>
            </a:r>
          </a:p>
          <a:p>
            <a:pPr algn="just">
              <a:buFont typeface="Arial" pitchFamily="34" charset="0"/>
              <a:buChar char="•"/>
            </a:pPr>
            <a:r>
              <a:rPr lang="tr-TR" sz="2400" dirty="0">
                <a:latin typeface="Calibri Light" pitchFamily="34" charset="0"/>
              </a:rPr>
              <a:t>Donanım kısmı </a:t>
            </a:r>
            <a:r>
              <a:rPr lang="tr-TR" sz="2400" dirty="0" err="1">
                <a:latin typeface="Calibri Light" pitchFamily="34" charset="0"/>
              </a:rPr>
              <a:t>Cisco</a:t>
            </a:r>
            <a:r>
              <a:rPr lang="tr-TR" sz="2400" dirty="0">
                <a:latin typeface="Calibri Light" pitchFamily="34" charset="0"/>
              </a:rPr>
              <a:t> </a:t>
            </a:r>
            <a:r>
              <a:rPr lang="tr-TR" sz="2400" dirty="0" err="1">
                <a:latin typeface="Calibri Light" pitchFamily="34" charset="0"/>
              </a:rPr>
              <a:t>Packet</a:t>
            </a:r>
            <a:r>
              <a:rPr lang="tr-TR" sz="2400" dirty="0">
                <a:latin typeface="Calibri Light" pitchFamily="34" charset="0"/>
              </a:rPr>
              <a:t> </a:t>
            </a:r>
            <a:r>
              <a:rPr lang="tr-TR" sz="2400" dirty="0" err="1">
                <a:latin typeface="Calibri Light" pitchFamily="34" charset="0"/>
              </a:rPr>
              <a:t>Tracer</a:t>
            </a:r>
            <a:r>
              <a:rPr lang="tr-TR" sz="2400" dirty="0">
                <a:latin typeface="Calibri Light" pitchFamily="34" charset="0"/>
              </a:rPr>
              <a:t> kullanılarak </a:t>
            </a:r>
            <a:r>
              <a:rPr lang="tr-TR" sz="2400" dirty="0" err="1">
                <a:latin typeface="Calibri Light" pitchFamily="34" charset="0"/>
              </a:rPr>
              <a:t>simule</a:t>
            </a:r>
            <a:r>
              <a:rPr lang="tr-TR" sz="2400" dirty="0">
                <a:latin typeface="Calibri Light" pitchFamily="34" charset="0"/>
              </a:rPr>
              <a:t> edilmiştir.</a:t>
            </a:r>
          </a:p>
          <a:p>
            <a:pPr algn="just">
              <a:buFont typeface="Arial" pitchFamily="34" charset="0"/>
              <a:buChar char="•"/>
            </a:pPr>
            <a:r>
              <a:rPr lang="tr-TR" sz="2400" dirty="0">
                <a:latin typeface="Calibri Light" pitchFamily="34" charset="0"/>
              </a:rPr>
              <a:t>Kullanılan </a:t>
            </a:r>
            <a:r>
              <a:rPr lang="tr-TR" sz="2400" dirty="0" err="1" smtClean="0">
                <a:latin typeface="Calibri Light" pitchFamily="34" charset="0"/>
              </a:rPr>
              <a:t>Python</a:t>
            </a:r>
            <a:r>
              <a:rPr lang="tr-TR" sz="2400" dirty="0" smtClean="0">
                <a:latin typeface="Calibri Light" pitchFamily="34" charset="0"/>
              </a:rPr>
              <a:t> Kütüphaneleri</a:t>
            </a:r>
            <a:endParaRPr lang="tr-TR" sz="2400" dirty="0">
              <a:latin typeface="Calibri Light" pitchFamily="34" charset="0"/>
            </a:endParaRPr>
          </a:p>
          <a:p>
            <a:pPr lvl="1" algn="just"/>
            <a:r>
              <a:rPr lang="tr-TR" sz="2400" dirty="0">
                <a:latin typeface="Calibri Light" pitchFamily="34" charset="0"/>
              </a:rPr>
              <a:t>Sqlite3, </a:t>
            </a:r>
            <a:r>
              <a:rPr lang="tr-TR" sz="2400" dirty="0" err="1">
                <a:latin typeface="Calibri Light" pitchFamily="34" charset="0"/>
              </a:rPr>
              <a:t>opencv</a:t>
            </a:r>
            <a:r>
              <a:rPr lang="tr-TR" sz="2400" dirty="0">
                <a:latin typeface="Calibri Light" pitchFamily="34" charset="0"/>
              </a:rPr>
              <a:t>, </a:t>
            </a:r>
            <a:r>
              <a:rPr lang="tr-TR" sz="2400" dirty="0" err="1">
                <a:latin typeface="Calibri Light" pitchFamily="34" charset="0"/>
              </a:rPr>
              <a:t>numpy</a:t>
            </a:r>
            <a:r>
              <a:rPr lang="tr-TR" sz="2400" dirty="0">
                <a:latin typeface="Calibri Light" pitchFamily="34" charset="0"/>
              </a:rPr>
              <a:t> </a:t>
            </a:r>
            <a:r>
              <a:rPr lang="tr-TR" sz="2400" dirty="0" smtClean="0">
                <a:latin typeface="Calibri Light" pitchFamily="34" charset="0"/>
              </a:rPr>
              <a:t>, </a:t>
            </a:r>
            <a:r>
              <a:rPr lang="tr-TR" sz="2400" dirty="0">
                <a:latin typeface="Calibri Light" pitchFamily="34" charset="0"/>
              </a:rPr>
              <a:t>pyqt5, PIL, </a:t>
            </a:r>
            <a:r>
              <a:rPr lang="tr-TR" sz="2400" dirty="0" err="1">
                <a:latin typeface="Calibri Light" pitchFamily="34" charset="0"/>
              </a:rPr>
              <a:t>datetime</a:t>
            </a:r>
            <a:r>
              <a:rPr lang="tr-TR" sz="2400" dirty="0">
                <a:latin typeface="Calibri Light" pitchFamily="34" charset="0"/>
              </a:rPr>
              <a:t>, </a:t>
            </a:r>
            <a:r>
              <a:rPr lang="tr-TR" sz="2400" dirty="0" err="1">
                <a:latin typeface="Calibri Light" pitchFamily="34" charset="0"/>
              </a:rPr>
              <a:t>socket</a:t>
            </a:r>
            <a:r>
              <a:rPr lang="tr-TR" sz="2400" dirty="0">
                <a:latin typeface="Calibri Light" pitchFamily="34" charset="0"/>
              </a:rPr>
              <a:t>,  </a:t>
            </a:r>
            <a:r>
              <a:rPr lang="tr-TR" sz="2400" dirty="0" err="1">
                <a:latin typeface="Calibri Light" pitchFamily="34" charset="0"/>
              </a:rPr>
              <a:t>threading</a:t>
            </a:r>
            <a:r>
              <a:rPr lang="tr-TR" sz="2400" dirty="0">
                <a:latin typeface="Calibri Light" pitchFamily="34" charset="0"/>
              </a:rPr>
              <a:t>, </a:t>
            </a:r>
            <a:r>
              <a:rPr lang="tr-TR" sz="2400" dirty="0" err="1">
                <a:latin typeface="Calibri Light" pitchFamily="34" charset="0"/>
              </a:rPr>
              <a:t>random</a:t>
            </a:r>
            <a:r>
              <a:rPr lang="tr-TR" sz="2400" dirty="0">
                <a:latin typeface="Calibri Light" pitchFamily="34" charset="0"/>
              </a:rPr>
              <a:t>, </a:t>
            </a:r>
            <a:r>
              <a:rPr lang="tr-TR" sz="2400" dirty="0" err="1">
                <a:latin typeface="Calibri Light" pitchFamily="34" charset="0"/>
              </a:rPr>
              <a:t>bootsrap</a:t>
            </a:r>
            <a:r>
              <a:rPr lang="tr-TR" sz="2400" dirty="0">
                <a:latin typeface="Calibri Light" pitchFamily="34" charset="0"/>
              </a:rPr>
              <a:t> , </a:t>
            </a:r>
            <a:r>
              <a:rPr lang="tr-TR" sz="2400" dirty="0" err="1" smtClean="0">
                <a:latin typeface="Calibri Light" pitchFamily="34" charset="0"/>
              </a:rPr>
              <a:t>django</a:t>
            </a:r>
            <a:r>
              <a:rPr lang="tr-TR" sz="2400" dirty="0" smtClean="0">
                <a:latin typeface="Calibri Light" pitchFamily="34" charset="0"/>
              </a:rPr>
              <a:t> , </a:t>
            </a:r>
            <a:r>
              <a:rPr lang="tr-TR" sz="2400" dirty="0" err="1" smtClean="0">
                <a:latin typeface="Calibri Light" pitchFamily="34" charset="0"/>
              </a:rPr>
              <a:t>pandas</a:t>
            </a:r>
            <a:r>
              <a:rPr lang="tr-TR" sz="2400" dirty="0" smtClean="0">
                <a:latin typeface="Calibri Light" pitchFamily="34" charset="0"/>
              </a:rPr>
              <a:t>,</a:t>
            </a:r>
            <a:r>
              <a:rPr lang="tr-TR" sz="2400" dirty="0" smtClean="0"/>
              <a:t> </a:t>
            </a:r>
            <a:r>
              <a:rPr lang="tr-TR" sz="2400" dirty="0" err="1" smtClean="0">
                <a:latin typeface="Calibri Light" pitchFamily="34" charset="0"/>
              </a:rPr>
              <a:t>matplotlib</a:t>
            </a:r>
            <a:endParaRPr lang="tr-TR" sz="2400" dirty="0">
              <a:latin typeface="Calibri Light" pitchFamily="34" charset="0"/>
            </a:endParaRP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45920" y="188640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Veritabanı Tasarımı(proje_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mkc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lang="tr-TR" sz="4000" dirty="0" err="1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sqlite</a:t>
            </a: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764704"/>
            <a:ext cx="7560840" cy="394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etin kutusu"/>
          <p:cNvSpPr txBox="1"/>
          <p:nvPr/>
        </p:nvSpPr>
        <p:spPr>
          <a:xfrm>
            <a:off x="1259633" y="4734342"/>
            <a:ext cx="7560840" cy="183126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sz="2200" b="1" dirty="0" err="1" smtClean="0">
                <a:latin typeface="Calibri Light" pitchFamily="34" charset="0"/>
              </a:rPr>
              <a:t>icerik</a:t>
            </a:r>
            <a:r>
              <a:rPr lang="tr-TR" sz="2200" b="1" dirty="0" smtClean="0">
                <a:latin typeface="Calibri Light" pitchFamily="34" charset="0"/>
              </a:rPr>
              <a:t>_</a:t>
            </a:r>
            <a:r>
              <a:rPr lang="tr-TR" sz="2200" b="1" dirty="0" err="1" smtClean="0">
                <a:latin typeface="Calibri Light" pitchFamily="34" charset="0"/>
              </a:rPr>
              <a:t>kisiler</a:t>
            </a:r>
            <a:r>
              <a:rPr lang="tr-TR" sz="2200" dirty="0" smtClean="0">
                <a:latin typeface="Calibri Light" pitchFamily="34" charset="0"/>
              </a:rPr>
              <a:t>:Kişisel verilerin tutulduğu </a:t>
            </a:r>
            <a:r>
              <a:rPr lang="tr-TR" sz="2200" dirty="0" err="1" smtClean="0">
                <a:latin typeface="Calibri Light" pitchFamily="34" charset="0"/>
              </a:rPr>
              <a:t>table</a:t>
            </a:r>
            <a:r>
              <a:rPr lang="tr-TR" sz="2200" dirty="0" smtClean="0">
                <a:latin typeface="Calibri Light" pitchFamily="34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tr-TR" sz="2200" b="1" dirty="0" err="1" smtClean="0">
                <a:latin typeface="Calibri Light" pitchFamily="34" charset="0"/>
              </a:rPr>
              <a:t>icerik</a:t>
            </a:r>
            <a:r>
              <a:rPr lang="tr-TR" sz="2200" b="1" dirty="0" smtClean="0">
                <a:latin typeface="Calibri Light" pitchFamily="34" charset="0"/>
              </a:rPr>
              <a:t>_</a:t>
            </a:r>
            <a:r>
              <a:rPr lang="tr-TR" sz="2200" b="1" dirty="0" err="1" smtClean="0">
                <a:latin typeface="Calibri Light" pitchFamily="34" charset="0"/>
              </a:rPr>
              <a:t>girisler</a:t>
            </a:r>
            <a:r>
              <a:rPr lang="tr-TR" sz="2200" dirty="0" smtClean="0">
                <a:latin typeface="Calibri Light" pitchFamily="34" charset="0"/>
              </a:rPr>
              <a:t>:Anlık Giriş kayıtlarının tutulduğu </a:t>
            </a:r>
            <a:r>
              <a:rPr lang="tr-TR" sz="2200" dirty="0" err="1" smtClean="0">
                <a:latin typeface="Calibri Light" pitchFamily="34" charset="0"/>
              </a:rPr>
              <a:t>table</a:t>
            </a:r>
            <a:r>
              <a:rPr lang="tr-TR" sz="2200" dirty="0" smtClean="0">
                <a:latin typeface="Calibri Light" pitchFamily="34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tr-TR" sz="2200" b="1" dirty="0" err="1" smtClean="0">
                <a:latin typeface="Calibri Light" pitchFamily="34" charset="0"/>
              </a:rPr>
              <a:t>icerik</a:t>
            </a:r>
            <a:r>
              <a:rPr lang="tr-TR" sz="2200" b="1" dirty="0" smtClean="0">
                <a:latin typeface="Calibri Light" pitchFamily="34" charset="0"/>
              </a:rPr>
              <a:t>_</a:t>
            </a:r>
            <a:r>
              <a:rPr lang="tr-TR" sz="2200" b="1" dirty="0" err="1" smtClean="0">
                <a:latin typeface="Calibri Light" pitchFamily="34" charset="0"/>
              </a:rPr>
              <a:t>giris</a:t>
            </a:r>
            <a:r>
              <a:rPr lang="tr-TR" sz="2200" b="1" dirty="0" smtClean="0">
                <a:latin typeface="Calibri Light" pitchFamily="34" charset="0"/>
              </a:rPr>
              <a:t>_iptal</a:t>
            </a:r>
            <a:r>
              <a:rPr lang="tr-TR" sz="2200" dirty="0" smtClean="0">
                <a:latin typeface="Calibri Light" pitchFamily="34" charset="0"/>
              </a:rPr>
              <a:t>=</a:t>
            </a:r>
            <a:r>
              <a:rPr lang="tr-TR" sz="2200" dirty="0" err="1" smtClean="0">
                <a:latin typeface="Calibri Light" pitchFamily="34" charset="0"/>
              </a:rPr>
              <a:t>Vucut</a:t>
            </a:r>
            <a:r>
              <a:rPr lang="tr-TR" sz="2200" dirty="0" smtClean="0">
                <a:latin typeface="Calibri Light" pitchFamily="34" charset="0"/>
              </a:rPr>
              <a:t> ısısı&gt;=37.5 üzeri kişilerin tutulduğu </a:t>
            </a:r>
            <a:r>
              <a:rPr lang="tr-TR" sz="2200" dirty="0" err="1" smtClean="0">
                <a:latin typeface="Calibri Light" pitchFamily="34" charset="0"/>
              </a:rPr>
              <a:t>table</a:t>
            </a:r>
            <a:r>
              <a:rPr lang="tr-TR" sz="2200" dirty="0" smtClean="0">
                <a:latin typeface="Calibri Light" pitchFamily="34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tr-TR" sz="2200" b="1" dirty="0" err="1" smtClean="0">
                <a:latin typeface="Calibri Light" pitchFamily="34" charset="0"/>
              </a:rPr>
              <a:t>Udp_connect</a:t>
            </a:r>
            <a:r>
              <a:rPr lang="tr-TR" sz="2200" dirty="0" smtClean="0">
                <a:latin typeface="Calibri Light" pitchFamily="34" charset="0"/>
              </a:rPr>
              <a:t>=Donanım ile iletişim için </a:t>
            </a:r>
            <a:r>
              <a:rPr lang="tr-TR" sz="2200" dirty="0">
                <a:latin typeface="Calibri Light" pitchFamily="34" charset="0"/>
              </a:rPr>
              <a:t>I</a:t>
            </a:r>
            <a:r>
              <a:rPr lang="tr-TR" sz="2200" dirty="0" smtClean="0">
                <a:latin typeface="Calibri Light" pitchFamily="34" charset="0"/>
              </a:rPr>
              <a:t>P </a:t>
            </a:r>
            <a:r>
              <a:rPr lang="tr-TR" sz="2200" dirty="0" smtClean="0">
                <a:latin typeface="Calibri Light" pitchFamily="34" charset="0"/>
              </a:rPr>
              <a:t>ve port numarasının tutulduğu </a:t>
            </a:r>
            <a:r>
              <a:rPr lang="tr-TR" sz="2200" dirty="0" err="1" smtClean="0">
                <a:latin typeface="Calibri Light" pitchFamily="34" charset="0"/>
              </a:rPr>
              <a:t>table</a:t>
            </a:r>
            <a:r>
              <a:rPr lang="tr-TR" sz="2200" dirty="0" smtClean="0">
                <a:latin typeface="Calibri Light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Masaüstü Uygulamasının Kod Tasarımı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764705"/>
            <a:ext cx="8028384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188640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Masaüstü Uygulamasının Kod Tasarımı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3635896" y="764704"/>
            <a:ext cx="55081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err="1" smtClean="0">
                <a:latin typeface="Calibri Light" pitchFamily="34" charset="0"/>
              </a:rPr>
              <a:t>Ui</a:t>
            </a:r>
            <a:r>
              <a:rPr lang="tr-TR" dirty="0" smtClean="0">
                <a:latin typeface="Calibri Light" pitchFamily="34" charset="0"/>
              </a:rPr>
              <a:t>_</a:t>
            </a:r>
            <a:r>
              <a:rPr lang="tr-TR" dirty="0" err="1" smtClean="0">
                <a:latin typeface="Calibri Light" pitchFamily="34" charset="0"/>
              </a:rPr>
              <a:t>MainWindow</a:t>
            </a:r>
            <a:r>
              <a:rPr lang="tr-TR" dirty="0" smtClean="0">
                <a:latin typeface="Calibri Light" pitchFamily="34" charset="0"/>
              </a:rPr>
              <a:t>(Personel&amp;Misafir Giriş </a:t>
            </a:r>
            <a:r>
              <a:rPr lang="tr-TR" dirty="0" err="1" smtClean="0">
                <a:latin typeface="Calibri Light" pitchFamily="34" charset="0"/>
              </a:rPr>
              <a:t>Ekanı</a:t>
            </a:r>
            <a:r>
              <a:rPr lang="tr-TR" dirty="0" smtClean="0">
                <a:latin typeface="Calibri Light" pitchFamily="34" charset="0"/>
              </a:rPr>
              <a:t>) </a:t>
            </a:r>
            <a:r>
              <a:rPr lang="tr-TR" dirty="0" err="1" smtClean="0">
                <a:latin typeface="Calibri Light" pitchFamily="34" charset="0"/>
              </a:rPr>
              <a:t>class</a:t>
            </a:r>
            <a:endParaRPr lang="tr-TR" dirty="0" smtClean="0">
              <a:latin typeface="Calibri Light" pitchFamily="34" charset="0"/>
            </a:endParaRPr>
          </a:p>
          <a:p>
            <a:pPr marL="144000" algn="just">
              <a:buFont typeface="Arial" pitchFamily="34" charset="0"/>
              <a:buChar char="•"/>
            </a:pPr>
            <a:r>
              <a:rPr lang="tr-TR" dirty="0" err="1" smtClean="0">
                <a:latin typeface="Calibri Light" pitchFamily="34" charset="0"/>
              </a:rPr>
              <a:t>kapi</a:t>
            </a:r>
            <a:r>
              <a:rPr lang="tr-TR" dirty="0" smtClean="0">
                <a:latin typeface="Calibri Light" pitchFamily="34" charset="0"/>
              </a:rPr>
              <a:t>_</a:t>
            </a:r>
            <a:r>
              <a:rPr lang="tr-TR" dirty="0" err="1" smtClean="0">
                <a:latin typeface="Calibri Light" pitchFamily="34" charset="0"/>
              </a:rPr>
              <a:t>giris</a:t>
            </a:r>
            <a:r>
              <a:rPr lang="tr-TR" dirty="0" smtClean="0">
                <a:latin typeface="Calibri Light" pitchFamily="34" charset="0"/>
              </a:rPr>
              <a:t>_</a:t>
            </a:r>
            <a:r>
              <a:rPr lang="tr-TR" dirty="0" err="1" smtClean="0">
                <a:latin typeface="Calibri Light" pitchFamily="34" charset="0"/>
              </a:rPr>
              <a:t>ac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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Kapi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Giriş ekranını açan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dirty="0" smtClean="0">
                <a:latin typeface="Calibri Light" pitchFamily="34" charset="0"/>
                <a:sym typeface="Wingdings" pitchFamily="2" charset="2"/>
              </a:rPr>
              <a:t>tarih_raporla_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ac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Raporlama ekranını açan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kayit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islemi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Bilgileri VT kayıt için gönderen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kayit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_ara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Tc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Kimlik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Noya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 göre VT arama ve gelen bilgileri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ekranan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yazan 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dirty="0" err="1" smtClean="0">
                <a:latin typeface="Calibri Light" pitchFamily="34" charset="0"/>
              </a:rPr>
              <a:t>kayit</a:t>
            </a:r>
            <a:r>
              <a:rPr lang="tr-TR" dirty="0" smtClean="0">
                <a:latin typeface="Calibri Light" pitchFamily="34" charset="0"/>
              </a:rPr>
              <a:t>_sil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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Vt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kişi kaydını silmek için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id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 gönderen 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dirty="0" smtClean="0">
                <a:latin typeface="Calibri Light" pitchFamily="34" charset="0"/>
              </a:rPr>
              <a:t>Temizle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Ekrandaki nesne içerleri temizleyen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setupUi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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Arayüz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nesnelerini oluşturan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dirty="0" err="1" smtClean="0">
                <a:latin typeface="Calibri Light" pitchFamily="34" charset="0"/>
              </a:rPr>
              <a:t>Fotocek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Web cam ile yüz tanıma öğrenmesi için 9 adet farklı foto çekip ve son renkli bir foto çekip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ogrenme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yml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dosyasını güncelleyen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Udp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_ayar_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ac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ip ve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port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nosu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kayıt ekranını açan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  <a:endParaRPr lang="tr-TR" dirty="0" smtClean="0">
              <a:latin typeface="Calibri Light" pitchFamily="34" charset="0"/>
            </a:endParaRPr>
          </a:p>
        </p:txBody>
      </p:sp>
      <p:sp>
        <p:nvSpPr>
          <p:cNvPr id="13" name="12 Metin kutusu"/>
          <p:cNvSpPr txBox="1"/>
          <p:nvPr/>
        </p:nvSpPr>
        <p:spPr>
          <a:xfrm>
            <a:off x="3707904" y="4581128"/>
            <a:ext cx="5040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latin typeface="Calibri Light" pitchFamily="34" charset="0"/>
                <a:sym typeface="Wingdings" pitchFamily="2" charset="2"/>
              </a:rPr>
              <a:t>Foto_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ogrenme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class</a:t>
            </a:r>
            <a:endParaRPr lang="tr-TR" dirty="0" smtClean="0">
              <a:latin typeface="Calibri Light" pitchFamily="34" charset="0"/>
              <a:sym typeface="Wingdings" pitchFamily="2" charset="2"/>
            </a:endParaRPr>
          </a:p>
          <a:p>
            <a:pPr marL="144000" lvl="1">
              <a:buFont typeface="Arial" pitchFamily="34" charset="0"/>
              <a:buChar char="•"/>
            </a:pPr>
            <a:r>
              <a:rPr lang="tr-TR" dirty="0" smtClean="0">
                <a:latin typeface="Calibri Light" pitchFamily="34" charset="0"/>
                <a:sym typeface="Wingdings" pitchFamily="2" charset="2"/>
              </a:rPr>
              <a:t>resim_getirFarklı açılardan çekilmiş  fotoğrafları getirip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ogrenme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yml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dosyasına kayıt edilecek formata dönüştüren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.</a:t>
            </a:r>
          </a:p>
        </p:txBody>
      </p:sp>
      <p:sp>
        <p:nvSpPr>
          <p:cNvPr id="16" name="15 Metin kutusu"/>
          <p:cNvSpPr txBox="1"/>
          <p:nvPr/>
        </p:nvSpPr>
        <p:spPr>
          <a:xfrm>
            <a:off x="3779912" y="5949280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Vt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connection</a:t>
            </a:r>
            <a:r>
              <a:rPr lang="tr-TR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dirty="0" err="1" smtClean="0">
                <a:latin typeface="Calibri Light" pitchFamily="34" charset="0"/>
                <a:sym typeface="Wingdings" pitchFamily="2" charset="2"/>
              </a:rPr>
              <a:t>class</a:t>
            </a:r>
            <a:endParaRPr lang="tr-TR" dirty="0" smtClean="0">
              <a:latin typeface="Calibri Light" pitchFamily="34" charset="0"/>
              <a:sym typeface="Wingdings" pitchFamily="2" charset="2"/>
            </a:endParaRPr>
          </a:p>
          <a:p>
            <a:r>
              <a:rPr lang="tr-TR" dirty="0" smtClean="0">
                <a:latin typeface="Calibri Light" pitchFamily="34" charset="0"/>
                <a:sym typeface="Wingdings" pitchFamily="2" charset="2"/>
              </a:rPr>
              <a:t>Veritabanına bağlantı kuran sınıf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3" y="908720"/>
            <a:ext cx="2542261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653136"/>
            <a:ext cx="2016224" cy="1092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48" y="5949280"/>
            <a:ext cx="1944216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0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Masaüstü Uygulamasının Kod Tasarımı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4139952" y="620688"/>
            <a:ext cx="48600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700" dirty="0" err="1" smtClean="0">
                <a:latin typeface="Calibri Light" pitchFamily="34" charset="0"/>
              </a:rPr>
              <a:t>kisi</a:t>
            </a:r>
            <a:r>
              <a:rPr lang="tr-TR" sz="1700" dirty="0" smtClean="0">
                <a:latin typeface="Calibri Light" pitchFamily="34" charset="0"/>
              </a:rPr>
              <a:t> </a:t>
            </a:r>
            <a:r>
              <a:rPr lang="tr-TR" sz="1700" dirty="0" err="1" smtClean="0">
                <a:latin typeface="Calibri Light" pitchFamily="34" charset="0"/>
              </a:rPr>
              <a:t>class</a:t>
            </a:r>
            <a:endParaRPr lang="tr-TR" sz="1700" dirty="0" smtClean="0">
              <a:latin typeface="Calibri Light" pitchFamily="34" charset="0"/>
            </a:endParaRPr>
          </a:p>
          <a:p>
            <a:pPr marL="144000" algn="just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</a:rPr>
              <a:t>Kisi</a:t>
            </a:r>
            <a:r>
              <a:rPr lang="tr-TR" sz="1700" dirty="0" smtClean="0">
                <a:latin typeface="Calibri Light" pitchFamily="34" charset="0"/>
              </a:rPr>
              <a:t>_kaydet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gelen kişisel bilgileri VT kaydeden 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_bulGelen TC kimlik göre arama yapıp kişi bilgilerini geri döndüren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degistir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gelen kişisel bilgileri VT değiştiren 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_sil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id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ye göre kişiyi VT den silen fok.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sz="1700" dirty="0" smtClean="0">
                <a:latin typeface="Calibri Light" pitchFamily="34" charset="0"/>
              </a:rPr>
              <a:t>son_</a:t>
            </a:r>
            <a:r>
              <a:rPr lang="tr-TR" sz="1700" dirty="0" err="1" smtClean="0">
                <a:latin typeface="Calibri Light" pitchFamily="34" charset="0"/>
              </a:rPr>
              <a:t>kisi</a:t>
            </a:r>
            <a:r>
              <a:rPr lang="tr-TR" sz="1700" dirty="0" smtClean="0">
                <a:latin typeface="Calibri Light" pitchFamily="34" charset="0"/>
              </a:rPr>
              <a:t>_</a:t>
            </a:r>
            <a:r>
              <a:rPr lang="tr-TR" sz="1700" dirty="0" err="1" smtClean="0">
                <a:latin typeface="Calibri Light" pitchFamily="34" charset="0"/>
              </a:rPr>
              <a:t>id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Kişiye ait çekilen fotaları kaydederken verilecek isim için geriye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id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numarası döndüren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</a:rPr>
              <a:t>kisi</a:t>
            </a:r>
            <a:r>
              <a:rPr lang="tr-TR" sz="1700" dirty="0" smtClean="0">
                <a:latin typeface="Calibri Light" pitchFamily="34" charset="0"/>
              </a:rPr>
              <a:t>_adi_getir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Kişinin yüz tanıma işleminden sonra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id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numarasını alan ve ad soyadı geriye döndüren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</a:t>
            </a:r>
          </a:p>
        </p:txBody>
      </p:sp>
      <p:sp>
        <p:nvSpPr>
          <p:cNvPr id="11" name="10 Metin kutusu"/>
          <p:cNvSpPr txBox="1"/>
          <p:nvPr/>
        </p:nvSpPr>
        <p:spPr>
          <a:xfrm>
            <a:off x="3635896" y="3861048"/>
            <a:ext cx="51125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islemleri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class</a:t>
            </a:r>
            <a:endParaRPr lang="tr-TR" sz="1700" dirty="0" smtClean="0">
              <a:latin typeface="Calibri Light" pitchFamily="34" charset="0"/>
              <a:sym typeface="Wingdings" pitchFamily="2" charset="2"/>
            </a:endParaRPr>
          </a:p>
          <a:p>
            <a:pPr marL="144000" lvl="1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_kaydetKapı giriş ekranından gelen verileri VT(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icerik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girisler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) kaydeden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lvl="1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_iptal_kaydet Kapı giriş ekranından gelen verileri VT(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icerik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girisler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_iptal) kaydeden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lvl="1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_iptal_sorgulakapıdan giriş yapılmadan önce 14 günlük süreci sorgulayan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lvl="1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_yapan_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sayisi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Günlük giriş yapan kişi sayısını geri döndüren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lvl="1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Udp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_bilgi_getirMCU ile iletişim bilgilerini(ip/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port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no) geri döndüren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endParaRPr lang="tr-TR" sz="1700" dirty="0" smtClean="0">
              <a:latin typeface="Calibri Light" pitchFamily="34" charset="0"/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692696"/>
            <a:ext cx="316835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4005064"/>
            <a:ext cx="252028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0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Masaüstü Uygulamasının Kod Tasarımı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4139952" y="620688"/>
            <a:ext cx="471601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700" dirty="0" smtClean="0">
                <a:latin typeface="Calibri Light" pitchFamily="34" charset="0"/>
              </a:rPr>
              <a:t>Raporlama </a:t>
            </a:r>
            <a:r>
              <a:rPr lang="tr-TR" sz="1700" dirty="0" err="1" smtClean="0">
                <a:latin typeface="Calibri Light" pitchFamily="34" charset="0"/>
              </a:rPr>
              <a:t>class</a:t>
            </a:r>
            <a:endParaRPr lang="tr-TR" sz="1700" dirty="0" smtClean="0">
              <a:latin typeface="Calibri Light" pitchFamily="34" charset="0"/>
            </a:endParaRPr>
          </a:p>
          <a:p>
            <a:pPr marL="144000" algn="just">
              <a:buFont typeface="Arial" pitchFamily="34" charset="0"/>
              <a:buChar char="•"/>
            </a:pPr>
            <a:r>
              <a:rPr lang="tr-TR" sz="1700" dirty="0" smtClean="0">
                <a:latin typeface="Calibri Light" pitchFamily="34" charset="0"/>
              </a:rPr>
              <a:t>Raporla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gelen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_tipine göre tarih1-tarih2 aralığında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icerik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girisler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,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icerik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kisiler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tabosundan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sorgulama yapıp bilgileri geri döndüren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</a:t>
            </a:r>
          </a:p>
          <a:p>
            <a:pPr marL="144000" algn="just">
              <a:buFont typeface="Arial" pitchFamily="34" charset="0"/>
              <a:buChar char="•"/>
            </a:pP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iptal_raporlagelen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_tipine göre bugüne göre 14 gün boyunca giriş yapamayacak kişilerin bilgilerini geriye döndüren fok.</a:t>
            </a:r>
          </a:p>
        </p:txBody>
      </p:sp>
      <p:sp>
        <p:nvSpPr>
          <p:cNvPr id="11" name="10 Metin kutusu"/>
          <p:cNvSpPr txBox="1"/>
          <p:nvPr/>
        </p:nvSpPr>
        <p:spPr>
          <a:xfrm>
            <a:off x="3563888" y="2852936"/>
            <a:ext cx="51125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Ui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_tarih_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_Rapor (Raporlama Ekranı)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class</a:t>
            </a:r>
            <a:endParaRPr lang="tr-TR" sz="1700" dirty="0" smtClean="0">
              <a:latin typeface="Calibri Light" pitchFamily="34" charset="0"/>
              <a:sym typeface="Wingdings" pitchFamily="2" charset="2"/>
            </a:endParaRPr>
          </a:p>
          <a:p>
            <a:pPr marL="144000" lvl="1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yazdir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_personelpersonel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radio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seçildiğinde raporlama.raporla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çağıran gelen verileri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tabloyaz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 gönderir.</a:t>
            </a:r>
          </a:p>
          <a:p>
            <a:pPr marL="144000" lvl="1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yazdir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_mismisafir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radio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seçildiğinde raporlama.iptal_raporla 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 çağıran gelen verileri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tabloyaz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 gönderir.</a:t>
            </a:r>
          </a:p>
          <a:p>
            <a:pPr marL="144000" lvl="1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Yazdir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ilk ekran geldiğinde veya tümü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radio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seçildiğinde raporlama.raporla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çağıran gelen verileri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tabloyaz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 gönderir.</a:t>
            </a:r>
          </a:p>
          <a:p>
            <a:pPr marL="144000" lvl="1">
              <a:buFont typeface="Arial" pitchFamily="34" charset="0"/>
              <a:buChar char="•"/>
            </a:pP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tabloyaz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gelen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kayitları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 Q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tableWidget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içerisine yazar.</a:t>
            </a:r>
          </a:p>
          <a:p>
            <a:pPr marL="144000" lvl="1">
              <a:buFont typeface="Arial" pitchFamily="34" charset="0"/>
              <a:buChar char="•"/>
            </a:pP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İptal_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cek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Girişi iptal olanlar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checkbox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seçildiğinde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Qdateedit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nesnelerini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hide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/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show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 işlemini yapan </a:t>
            </a:r>
            <a:r>
              <a:rPr lang="tr-TR" sz="17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700" dirty="0" smtClean="0">
                <a:latin typeface="Calibri Light" pitchFamily="34" charset="0"/>
                <a:sym typeface="Wingdings" pitchFamily="2" charset="2"/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3" y="692696"/>
            <a:ext cx="2952329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2924944"/>
            <a:ext cx="244827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403648" y="0"/>
            <a:ext cx="749808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</a:br>
            <a:r>
              <a:rPr lang="tr-TR" sz="4000" dirty="0" smtClean="0">
                <a:solidFill>
                  <a:srgbClr val="2F5496"/>
                </a:solidFill>
                <a:effectLst/>
                <a:latin typeface="Calibri Light" pitchFamily="34" charset="0"/>
                <a:ea typeface="Times New Roman" pitchFamily="18" charset="0"/>
                <a:cs typeface="Times New Roman" pitchFamily="18" charset="0"/>
              </a:rPr>
              <a:t>Masaüstü Uygulamasının Kod Tasarımı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3131840" y="692696"/>
            <a:ext cx="5472608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900" dirty="0" err="1" smtClean="0">
                <a:latin typeface="Calibri Light" pitchFamily="34" charset="0"/>
              </a:rPr>
              <a:t>Ui</a:t>
            </a:r>
            <a:r>
              <a:rPr lang="tr-TR" sz="1900" dirty="0" smtClean="0">
                <a:latin typeface="Calibri Light" pitchFamily="34" charset="0"/>
              </a:rPr>
              <a:t>_</a:t>
            </a:r>
            <a:r>
              <a:rPr lang="tr-TR" sz="1900" dirty="0" err="1" smtClean="0">
                <a:latin typeface="Calibri Light" pitchFamily="34" charset="0"/>
              </a:rPr>
              <a:t>kapigiris</a:t>
            </a:r>
            <a:r>
              <a:rPr lang="tr-TR" sz="1900" dirty="0" smtClean="0">
                <a:latin typeface="Calibri Light" pitchFamily="34" charset="0"/>
              </a:rPr>
              <a:t>(Kapı Giriş Ekranı) </a:t>
            </a:r>
            <a:r>
              <a:rPr lang="tr-TR" sz="1900" dirty="0" err="1" smtClean="0">
                <a:latin typeface="Calibri Light" pitchFamily="34" charset="0"/>
              </a:rPr>
              <a:t>class</a:t>
            </a:r>
            <a:endParaRPr lang="tr-TR" sz="1900" dirty="0" smtClean="0">
              <a:latin typeface="Calibri Light" pitchFamily="34" charset="0"/>
            </a:endParaRPr>
          </a:p>
          <a:p>
            <a:pPr marL="144000" algn="just">
              <a:buFont typeface="Arial" pitchFamily="34" charset="0"/>
              <a:buChar char="•"/>
            </a:pPr>
            <a:r>
              <a:rPr lang="tr-TR" sz="1900" dirty="0" smtClean="0">
                <a:latin typeface="Calibri Light" pitchFamily="34" charset="0"/>
              </a:rPr>
              <a:t>__</a:t>
            </a:r>
            <a:r>
              <a:rPr lang="tr-TR" sz="1900" dirty="0" err="1" smtClean="0">
                <a:latin typeface="Calibri Light" pitchFamily="34" charset="0"/>
              </a:rPr>
              <a:t>init</a:t>
            </a:r>
            <a:r>
              <a:rPr lang="tr-TR" sz="1900" dirty="0" smtClean="0">
                <a:latin typeface="Calibri Light" pitchFamily="34" charset="0"/>
              </a:rPr>
              <a:t>__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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arayüzü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 oluşturduktan sonra t1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Thread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 ini çalıştırır.</a:t>
            </a:r>
          </a:p>
          <a:p>
            <a:pPr marL="144000" algn="just"/>
            <a:endParaRPr lang="tr-TR" sz="1900" dirty="0" smtClean="0">
              <a:latin typeface="Calibri Light" pitchFamily="34" charset="0"/>
              <a:sym typeface="Wingdings" pitchFamily="2" charset="2"/>
            </a:endParaRPr>
          </a:p>
          <a:p>
            <a:pPr marL="144000" algn="just">
              <a:buFont typeface="Arial" pitchFamily="34" charset="0"/>
              <a:buChar char="•"/>
            </a:pP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veri_oku t1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Thread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  i  tarafından çalıştırılan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.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islemleri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udp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 bilgi_getir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. çağırır  belirtilen ip/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port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nosunu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 UDP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socket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 ile dilemeye başlar,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simülayondan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 hareket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sensörü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 üzerinde bir hareket algılandığında(v_isi datası geldiğinde) kamerayı açar ve kişi tanındığında kişinin ad soyadını VT(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_ad_getir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.)çekilir ve v_isi bilgisiyle birlikte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id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,tarih bilgisi VT ye ( v_isi&lt;37.5 ise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islemleri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.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_kaydet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. , v_ısı&gt;=37.5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islemleri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.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_iptal_kaydet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.) kaydedilir. Kapı Giriş Ekranında kişinin ad soyadını ,fotosu nu ,v_ısı bilgisini 5 sn gösterir ve diğer giriş için temizler.O ana kadar yapılmış girişlerin sayısını  (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giris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islemleri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.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girisyapan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 _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kisi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_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sayisi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 </a:t>
            </a:r>
            <a:r>
              <a:rPr lang="tr-TR" sz="1900" dirty="0" err="1" smtClean="0">
                <a:latin typeface="Calibri Light" pitchFamily="34" charset="0"/>
                <a:sym typeface="Wingdings" pitchFamily="2" charset="2"/>
              </a:rPr>
              <a:t>fonk</a:t>
            </a:r>
            <a:r>
              <a:rPr lang="tr-TR" sz="1900" dirty="0" smtClean="0">
                <a:latin typeface="Calibri Light" pitchFamily="34" charset="0"/>
                <a:sym typeface="Wingdings" pitchFamily="2" charset="2"/>
              </a:rPr>
              <a:t>.) ekrana yazar.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764704"/>
            <a:ext cx="194421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Kitap istifi tasarım şablonu">
  <a:themeElements>
    <a:clrScheme name="Ofis Temas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 Teması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is Temas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is Temas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is Temas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is Temas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is Temas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is Temas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is Temas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Gündönümü">
  <a:themeElements>
    <a:clrScheme name="Gündönümü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Gündönümü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ündönümü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Kitap istifi tasarım şablonu</Template>
  <TotalTime>6410</TotalTime>
  <Words>1382</Words>
  <Application>Microsoft Office PowerPoint</Application>
  <PresentationFormat>Ekran Gösterisi (4:3)</PresentationFormat>
  <Paragraphs>190</Paragraphs>
  <Slides>25</Slides>
  <Notes>7</Notes>
  <HiddenSlides>0</HiddenSlides>
  <MMClips>1</MMClips>
  <ScaleCrop>false</ScaleCrop>
  <HeadingPairs>
    <vt:vector size="4" baseType="variant">
      <vt:variant>
        <vt:lpstr>Tema</vt:lpstr>
      </vt:variant>
      <vt:variant>
        <vt:i4>2</vt:i4>
      </vt:variant>
      <vt:variant>
        <vt:lpstr>Slayt Başlıkları</vt:lpstr>
      </vt:variant>
      <vt:variant>
        <vt:i4>25</vt:i4>
      </vt:variant>
    </vt:vector>
  </HeadingPairs>
  <TitlesOfParts>
    <vt:vector size="27" baseType="lpstr">
      <vt:lpstr>Kitap istifi tasarım şablonu</vt:lpstr>
      <vt:lpstr>Gündönümü</vt:lpstr>
      <vt:lpstr>PowerPoint Sunusu</vt:lpstr>
      <vt:lpstr>PowerPoint Sunusu</vt:lpstr>
      <vt:lpstr>Projede Kullanılan Ortam, Teknoloji ve Donanım</vt:lpstr>
      <vt:lpstr> Veritabanı Tasarımı(proje_mkc.sqlite) </vt:lpstr>
      <vt:lpstr> Masaüstü Uygulamasının Kod Tasarımı </vt:lpstr>
      <vt:lpstr> Masaüstü Uygulamasının Kod Tasarımı </vt:lpstr>
      <vt:lpstr> Masaüstü Uygulamasının Kod Tasarımı </vt:lpstr>
      <vt:lpstr> Masaüstü Uygulamasının Kod Tasarımı </vt:lpstr>
      <vt:lpstr> Masaüstü Uygulamasının Kod Tasarımı </vt:lpstr>
      <vt:lpstr> Masaüstü Uygulamasının Kod Tasarımı </vt:lpstr>
      <vt:lpstr> Web Uygulamasının Kod Tasarımı </vt:lpstr>
      <vt:lpstr> Web Uygulamasının Kod Tasarımı </vt:lpstr>
      <vt:lpstr> Personel &amp; Misafir Kayıt Ekranı </vt:lpstr>
      <vt:lpstr> Personel &amp; Misafir Kayıt Ekranı </vt:lpstr>
      <vt:lpstr>  Giriş Kapısı MCU ile ısı Kontrolü Cisco Packet Tracer Simulasyon Modülü  </vt:lpstr>
      <vt:lpstr>  Giriş Kapısı MCU ile ısı Kontrolü Cisco Packet Tracer Simulasyon Modülü  </vt:lpstr>
      <vt:lpstr>  Udp Socket İletişim Bilgileri Ekranı </vt:lpstr>
      <vt:lpstr>  Kapı Giriş Ekranı </vt:lpstr>
      <vt:lpstr> Raporlama Ekranı </vt:lpstr>
      <vt:lpstr> Grafik Rapor Ekranı </vt:lpstr>
      <vt:lpstr> Kapı Giriş Bilgileri  Raporlama Web Arayüzü </vt:lpstr>
      <vt:lpstr> Kişi Detay Bilgileri Web Arayüzü  </vt:lpstr>
      <vt:lpstr>  Girişi İptal olanları Raporlama Web Arayüzü  </vt:lpstr>
      <vt:lpstr>  Projenin Çalıştırılması ve Kullanımı    </vt:lpstr>
      <vt:lpstr>  Proje Zaman Çizelgesi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tuncay salı</dc:creator>
  <cp:lastModifiedBy>Ders</cp:lastModifiedBy>
  <cp:revision>95</cp:revision>
  <dcterms:created xsi:type="dcterms:W3CDTF">2020-12-16T12:17:44Z</dcterms:created>
  <dcterms:modified xsi:type="dcterms:W3CDTF">2020-12-18T13:16:13Z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TC011594401055</vt:lpwstr>
  </property>
</Properties>
</file>